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revisionInfo.xml" ContentType="application/vnd.ms-powerpoint.revisioninfo+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2"/>
  </p:sldMasterIdLst>
  <p:notesMasterIdLst>
    <p:notesMasterId r:id="rId35"/>
  </p:notesMasterIdLst>
  <p:sldIdLst>
    <p:sldId id="256" r:id="rId3"/>
    <p:sldId id="263" r:id="rId4"/>
    <p:sldId id="258" r:id="rId5"/>
    <p:sldId id="259" r:id="rId6"/>
    <p:sldId id="260" r:id="rId7"/>
    <p:sldId id="257" r:id="rId8"/>
    <p:sldId id="261" r:id="rId9"/>
    <p:sldId id="262" r:id="rId10"/>
    <p:sldId id="282" r:id="rId11"/>
    <p:sldId id="265" r:id="rId12"/>
    <p:sldId id="278" r:id="rId13"/>
    <p:sldId id="266" r:id="rId14"/>
    <p:sldId id="290" r:id="rId15"/>
    <p:sldId id="275" r:id="rId16"/>
    <p:sldId id="279" r:id="rId17"/>
    <p:sldId id="268" r:id="rId18"/>
    <p:sldId id="289" r:id="rId19"/>
    <p:sldId id="270" r:id="rId20"/>
    <p:sldId id="267" r:id="rId21"/>
    <p:sldId id="272" r:id="rId22"/>
    <p:sldId id="276" r:id="rId23"/>
    <p:sldId id="281" r:id="rId24"/>
    <p:sldId id="280" r:id="rId25"/>
    <p:sldId id="269" r:id="rId26"/>
    <p:sldId id="287" r:id="rId27"/>
    <p:sldId id="288" r:id="rId28"/>
    <p:sldId id="264" r:id="rId29"/>
    <p:sldId id="286" r:id="rId30"/>
    <p:sldId id="285" r:id="rId31"/>
    <p:sldId id="284" r:id="rId32"/>
    <p:sldId id="271" r:id="rId33"/>
    <p:sldId id="274"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672E74C-4760-4AAE-90F4-7DD09B43B654}" v="51" dt="2025-12-02T00:15:31.004"/>
  </p1510:revLst>
</p1510:revInfo>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662" autoAdjust="0"/>
    <p:restoredTop sz="94660"/>
  </p:normalViewPr>
  <p:slideViewPr>
    <p:cSldViewPr snapToGrid="0">
      <p:cViewPr varScale="1">
        <p:scale>
          <a:sx n="70" d="100"/>
          <a:sy n="70" d="100"/>
        </p:scale>
        <p:origin x="918"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tableStyles" Target="tableStyles.xml"/><Relationship Id="rId21" Type="http://schemas.openxmlformats.org/officeDocument/2006/relationships/slide" Target="slides/slide19.xml"/><Relationship Id="rId34" Type="http://schemas.openxmlformats.org/officeDocument/2006/relationships/slide" Target="slides/slide32.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viewProps" Target="viewProps.xml"/><Relationship Id="rId40" Type="http://schemas.microsoft.com/office/2015/10/relationships/revisionInfo" Target="revisionInfo.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notesMaster" Target="notesMasters/notesMaster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aviskarhetal512@outlook.com" userId="ac2997de09b6346d" providerId="LiveId" clId="{6A0A6305-12E6-4100-9AE6-CF327C32AF1C}"/>
    <pc:docChg chg="undo custSel addSld delSld modSld sldOrd">
      <pc:chgData name="baviskarhetal512@outlook.com" userId="ac2997de09b6346d" providerId="LiveId" clId="{6A0A6305-12E6-4100-9AE6-CF327C32AF1C}" dt="2025-12-02T00:18:20.495" v="371" actId="2711"/>
      <pc:docMkLst>
        <pc:docMk/>
      </pc:docMkLst>
      <pc:sldChg chg="addSp delSp mod">
        <pc:chgData name="baviskarhetal512@outlook.com" userId="ac2997de09b6346d" providerId="LiveId" clId="{6A0A6305-12E6-4100-9AE6-CF327C32AF1C}" dt="2025-12-01T23:42:04.539" v="12" actId="21"/>
        <pc:sldMkLst>
          <pc:docMk/>
          <pc:sldMk cId="0" sldId="262"/>
        </pc:sldMkLst>
        <pc:picChg chg="add del">
          <ac:chgData name="baviskarhetal512@outlook.com" userId="ac2997de09b6346d" providerId="LiveId" clId="{6A0A6305-12E6-4100-9AE6-CF327C32AF1C}" dt="2025-12-01T23:42:04.539" v="12" actId="21"/>
          <ac:picMkLst>
            <pc:docMk/>
            <pc:sldMk cId="0" sldId="262"/>
            <ac:picMk id="2" creationId="{E9E91397-6669-34DC-1C7B-572A06331B6C}"/>
          </ac:picMkLst>
        </pc:picChg>
      </pc:sldChg>
      <pc:sldChg chg="addSp delSp modSp mod ord delAnim modAnim">
        <pc:chgData name="baviskarhetal512@outlook.com" userId="ac2997de09b6346d" providerId="LiveId" clId="{6A0A6305-12E6-4100-9AE6-CF327C32AF1C}" dt="2025-12-02T00:11:39.494" v="261"/>
        <pc:sldMkLst>
          <pc:docMk/>
          <pc:sldMk cId="0" sldId="264"/>
        </pc:sldMkLst>
        <pc:spChg chg="del">
          <ac:chgData name="baviskarhetal512@outlook.com" userId="ac2997de09b6346d" providerId="LiveId" clId="{6A0A6305-12E6-4100-9AE6-CF327C32AF1C}" dt="2025-12-01T23:48:27.408" v="70" actId="21"/>
          <ac:spMkLst>
            <pc:docMk/>
            <pc:sldMk cId="0" sldId="264"/>
            <ac:spMk id="2" creationId="{00000000-0000-0000-0000-000000000000}"/>
          </ac:spMkLst>
        </pc:spChg>
        <pc:spChg chg="del mod">
          <ac:chgData name="baviskarhetal512@outlook.com" userId="ac2997de09b6346d" providerId="LiveId" clId="{6A0A6305-12E6-4100-9AE6-CF327C32AF1C}" dt="2025-12-01T23:51:16.502" v="87"/>
          <ac:spMkLst>
            <pc:docMk/>
            <pc:sldMk cId="0" sldId="264"/>
            <ac:spMk id="4" creationId="{00000000-0000-0000-0000-000000000000}"/>
          </ac:spMkLst>
        </pc:spChg>
        <pc:spChg chg="del">
          <ac:chgData name="baviskarhetal512@outlook.com" userId="ac2997de09b6346d" providerId="LiveId" clId="{6A0A6305-12E6-4100-9AE6-CF327C32AF1C}" dt="2025-12-01T23:51:40.690" v="92" actId="21"/>
          <ac:spMkLst>
            <pc:docMk/>
            <pc:sldMk cId="0" sldId="264"/>
            <ac:spMk id="5" creationId="{00000000-0000-0000-0000-000000000000}"/>
          </ac:spMkLst>
        </pc:spChg>
        <pc:spChg chg="del">
          <ac:chgData name="baviskarhetal512@outlook.com" userId="ac2997de09b6346d" providerId="LiveId" clId="{6A0A6305-12E6-4100-9AE6-CF327C32AF1C}" dt="2025-12-01T23:51:43.575" v="93" actId="21"/>
          <ac:spMkLst>
            <pc:docMk/>
            <pc:sldMk cId="0" sldId="264"/>
            <ac:spMk id="6" creationId="{00000000-0000-0000-0000-000000000000}"/>
          </ac:spMkLst>
        </pc:spChg>
        <pc:spChg chg="del">
          <ac:chgData name="baviskarhetal512@outlook.com" userId="ac2997de09b6346d" providerId="LiveId" clId="{6A0A6305-12E6-4100-9AE6-CF327C32AF1C}" dt="2025-12-01T23:51:47.127" v="94" actId="21"/>
          <ac:spMkLst>
            <pc:docMk/>
            <pc:sldMk cId="0" sldId="264"/>
            <ac:spMk id="7" creationId="{00000000-0000-0000-0000-000000000000}"/>
          </ac:spMkLst>
        </pc:spChg>
        <pc:spChg chg="del">
          <ac:chgData name="baviskarhetal512@outlook.com" userId="ac2997de09b6346d" providerId="LiveId" clId="{6A0A6305-12E6-4100-9AE6-CF327C32AF1C}" dt="2025-12-01T23:51:50.798" v="95" actId="21"/>
          <ac:spMkLst>
            <pc:docMk/>
            <pc:sldMk cId="0" sldId="264"/>
            <ac:spMk id="8" creationId="{00000000-0000-0000-0000-000000000000}"/>
          </ac:spMkLst>
        </pc:spChg>
        <pc:spChg chg="del">
          <ac:chgData name="baviskarhetal512@outlook.com" userId="ac2997de09b6346d" providerId="LiveId" clId="{6A0A6305-12E6-4100-9AE6-CF327C32AF1C}" dt="2025-12-01T23:51:32.085" v="90" actId="21"/>
          <ac:spMkLst>
            <pc:docMk/>
            <pc:sldMk cId="0" sldId="264"/>
            <ac:spMk id="10" creationId="{00000000-0000-0000-0000-000000000000}"/>
          </ac:spMkLst>
        </pc:spChg>
        <pc:spChg chg="add mod">
          <ac:chgData name="baviskarhetal512@outlook.com" userId="ac2997de09b6346d" providerId="LiveId" clId="{6A0A6305-12E6-4100-9AE6-CF327C32AF1C}" dt="2025-12-01T23:53:22.222" v="105" actId="14100"/>
          <ac:spMkLst>
            <pc:docMk/>
            <pc:sldMk cId="0" sldId="264"/>
            <ac:spMk id="12" creationId="{19CD01AA-0C15-3BE8-CDAD-90E54942A925}"/>
          </ac:spMkLst>
        </pc:spChg>
        <pc:spChg chg="del">
          <ac:chgData name="baviskarhetal512@outlook.com" userId="ac2997de09b6346d" providerId="LiveId" clId="{6A0A6305-12E6-4100-9AE6-CF327C32AF1C}" dt="2025-12-01T23:51:18.995" v="88" actId="478"/>
          <ac:spMkLst>
            <pc:docMk/>
            <pc:sldMk cId="0" sldId="264"/>
            <ac:spMk id="13" creationId="{00000000-0000-0000-0000-000000000000}"/>
          </ac:spMkLst>
        </pc:spChg>
        <pc:spChg chg="del">
          <ac:chgData name="baviskarhetal512@outlook.com" userId="ac2997de09b6346d" providerId="LiveId" clId="{6A0A6305-12E6-4100-9AE6-CF327C32AF1C}" dt="2025-12-01T23:51:18.995" v="88" actId="478"/>
          <ac:spMkLst>
            <pc:docMk/>
            <pc:sldMk cId="0" sldId="264"/>
            <ac:spMk id="14" creationId="{00000000-0000-0000-0000-000000000000}"/>
          </ac:spMkLst>
        </pc:spChg>
        <pc:spChg chg="del">
          <ac:chgData name="baviskarhetal512@outlook.com" userId="ac2997de09b6346d" providerId="LiveId" clId="{6A0A6305-12E6-4100-9AE6-CF327C32AF1C}" dt="2025-12-01T23:51:38.185" v="91" actId="21"/>
          <ac:spMkLst>
            <pc:docMk/>
            <pc:sldMk cId="0" sldId="264"/>
            <ac:spMk id="15" creationId="{00000000-0000-0000-0000-000000000000}"/>
          </ac:spMkLst>
        </pc:spChg>
        <pc:spChg chg="add mod">
          <ac:chgData name="baviskarhetal512@outlook.com" userId="ac2997de09b6346d" providerId="LiveId" clId="{6A0A6305-12E6-4100-9AE6-CF327C32AF1C}" dt="2025-12-01T23:53:28.273" v="106" actId="14100"/>
          <ac:spMkLst>
            <pc:docMk/>
            <pc:sldMk cId="0" sldId="264"/>
            <ac:spMk id="16" creationId="{FA3EBBB8-46B8-46DC-4F91-EB47E0AB183A}"/>
          </ac:spMkLst>
        </pc:spChg>
        <pc:spChg chg="add mod">
          <ac:chgData name="baviskarhetal512@outlook.com" userId="ac2997de09b6346d" providerId="LiveId" clId="{6A0A6305-12E6-4100-9AE6-CF327C32AF1C}" dt="2025-12-01T23:55:29.005" v="142" actId="255"/>
          <ac:spMkLst>
            <pc:docMk/>
            <pc:sldMk cId="0" sldId="264"/>
            <ac:spMk id="17" creationId="{B358A564-A727-95BC-A766-F383455E3E9E}"/>
          </ac:spMkLst>
        </pc:spChg>
        <pc:spChg chg="add mod">
          <ac:chgData name="baviskarhetal512@outlook.com" userId="ac2997de09b6346d" providerId="LiveId" clId="{6A0A6305-12E6-4100-9AE6-CF327C32AF1C}" dt="2025-12-02T00:01:09.850" v="174"/>
          <ac:spMkLst>
            <pc:docMk/>
            <pc:sldMk cId="0" sldId="264"/>
            <ac:spMk id="18" creationId="{C79C9285-3342-DA24-E39D-B95017B11DEB}"/>
          </ac:spMkLst>
        </pc:spChg>
        <pc:picChg chg="add">
          <ac:chgData name="baviskarhetal512@outlook.com" userId="ac2997de09b6346d" providerId="LiveId" clId="{6A0A6305-12E6-4100-9AE6-CF327C32AF1C}" dt="2025-12-01T23:39:55.554" v="0"/>
          <ac:picMkLst>
            <pc:docMk/>
            <pc:sldMk cId="0" sldId="264"/>
            <ac:picMk id="3" creationId="{2AC41682-DA65-E90A-A851-CE7D3300A703}"/>
          </ac:picMkLst>
        </pc:picChg>
        <pc:picChg chg="add del">
          <ac:chgData name="baviskarhetal512@outlook.com" userId="ac2997de09b6346d" providerId="LiveId" clId="{6A0A6305-12E6-4100-9AE6-CF327C32AF1C}" dt="2025-12-01T23:51:09.618" v="84" actId="478"/>
          <ac:picMkLst>
            <pc:docMk/>
            <pc:sldMk cId="0" sldId="264"/>
            <ac:picMk id="9" creationId="{B2E0ACFA-899C-D3ED-6B69-23DD8B3A1A09}"/>
          </ac:picMkLst>
        </pc:picChg>
        <pc:picChg chg="add">
          <ac:chgData name="baviskarhetal512@outlook.com" userId="ac2997de09b6346d" providerId="LiveId" clId="{6A0A6305-12E6-4100-9AE6-CF327C32AF1C}" dt="2025-12-01T23:52:24.776" v="100"/>
          <ac:picMkLst>
            <pc:docMk/>
            <pc:sldMk cId="0" sldId="264"/>
            <ac:picMk id="11" creationId="{799C567E-E610-7692-7B08-9FAAD0C23DEC}"/>
          </ac:picMkLst>
        </pc:picChg>
        <pc:picChg chg="add mod">
          <ac:chgData name="baviskarhetal512@outlook.com" userId="ac2997de09b6346d" providerId="LiveId" clId="{6A0A6305-12E6-4100-9AE6-CF327C32AF1C}" dt="2025-12-02T00:11:39.494" v="261"/>
          <ac:picMkLst>
            <pc:docMk/>
            <pc:sldMk cId="0" sldId="264"/>
            <ac:picMk id="19" creationId="{2A0E2CC5-A4B4-3C26-8928-DB80D98FD247}"/>
          </ac:picMkLst>
        </pc:picChg>
        <pc:picChg chg="add mod">
          <ac:chgData name="baviskarhetal512@outlook.com" userId="ac2997de09b6346d" providerId="LiveId" clId="{6A0A6305-12E6-4100-9AE6-CF327C32AF1C}" dt="2025-12-02T00:11:39.494" v="261"/>
          <ac:picMkLst>
            <pc:docMk/>
            <pc:sldMk cId="0" sldId="264"/>
            <ac:picMk id="20" creationId="{6809F2ED-09D3-024A-EA0D-DD9C7D160189}"/>
          </ac:picMkLst>
        </pc:picChg>
        <pc:picChg chg="del">
          <ac:chgData name="baviskarhetal512@outlook.com" userId="ac2997de09b6346d" providerId="LiveId" clId="{6A0A6305-12E6-4100-9AE6-CF327C32AF1C}" dt="2025-12-01T23:51:27.017" v="89" actId="21"/>
          <ac:picMkLst>
            <pc:docMk/>
            <pc:sldMk cId="0" sldId="264"/>
            <ac:picMk id="2050" creationId="{00000000-0000-0000-0000-000000000000}"/>
          </ac:picMkLst>
        </pc:picChg>
      </pc:sldChg>
      <pc:sldChg chg="addSp delSp modSp add mod ord modAnim">
        <pc:chgData name="baviskarhetal512@outlook.com" userId="ac2997de09b6346d" providerId="LiveId" clId="{6A0A6305-12E6-4100-9AE6-CF327C32AF1C}" dt="2025-12-01T23:50:47.737" v="83" actId="20577"/>
        <pc:sldMkLst>
          <pc:docMk/>
          <pc:sldMk cId="1062248230" sldId="282"/>
        </pc:sldMkLst>
        <pc:spChg chg="del">
          <ac:chgData name="baviskarhetal512@outlook.com" userId="ac2997de09b6346d" providerId="LiveId" clId="{6A0A6305-12E6-4100-9AE6-CF327C32AF1C}" dt="2025-12-01T23:40:39.725" v="3" actId="21"/>
          <ac:spMkLst>
            <pc:docMk/>
            <pc:sldMk cId="1062248230" sldId="282"/>
            <ac:spMk id="2" creationId="{53EDA393-A901-FE5B-A9FD-2C2FB391D7F2}"/>
          </ac:spMkLst>
        </pc:spChg>
        <pc:spChg chg="del">
          <ac:chgData name="baviskarhetal512@outlook.com" userId="ac2997de09b6346d" providerId="LiveId" clId="{6A0A6305-12E6-4100-9AE6-CF327C32AF1C}" dt="2025-12-01T23:40:45.279" v="5" actId="21"/>
          <ac:spMkLst>
            <pc:docMk/>
            <pc:sldMk cId="1062248230" sldId="282"/>
            <ac:spMk id="3" creationId="{69515944-CED7-092D-A6BC-DB66DE6B82DA}"/>
          </ac:spMkLst>
        </pc:spChg>
        <pc:spChg chg="del">
          <ac:chgData name="baviskarhetal512@outlook.com" userId="ac2997de09b6346d" providerId="LiveId" clId="{6A0A6305-12E6-4100-9AE6-CF327C32AF1C}" dt="2025-12-01T23:40:42.265" v="4" actId="21"/>
          <ac:spMkLst>
            <pc:docMk/>
            <pc:sldMk cId="1062248230" sldId="282"/>
            <ac:spMk id="4" creationId="{7FA18A90-7415-C48F-AB3E-55C20E7071E4}"/>
          </ac:spMkLst>
        </pc:spChg>
        <pc:spChg chg="add mod">
          <ac:chgData name="baviskarhetal512@outlook.com" userId="ac2997de09b6346d" providerId="LiveId" clId="{6A0A6305-12E6-4100-9AE6-CF327C32AF1C}" dt="2025-12-01T23:44:27.996" v="19" actId="1076"/>
          <ac:spMkLst>
            <pc:docMk/>
            <pc:sldMk cId="1062248230" sldId="282"/>
            <ac:spMk id="7" creationId="{9599E46B-C4F1-76C8-CC4B-AF7FA74023CC}"/>
          </ac:spMkLst>
        </pc:spChg>
        <pc:spChg chg="del">
          <ac:chgData name="baviskarhetal512@outlook.com" userId="ac2997de09b6346d" providerId="LiveId" clId="{6A0A6305-12E6-4100-9AE6-CF327C32AF1C}" dt="2025-12-01T23:40:51.913" v="7" actId="21"/>
          <ac:spMkLst>
            <pc:docMk/>
            <pc:sldMk cId="1062248230" sldId="282"/>
            <ac:spMk id="8" creationId="{D12612B5-C90D-74E7-953D-9B35904E043A}"/>
          </ac:spMkLst>
        </pc:spChg>
        <pc:spChg chg="del">
          <ac:chgData name="baviskarhetal512@outlook.com" userId="ac2997de09b6346d" providerId="LiveId" clId="{6A0A6305-12E6-4100-9AE6-CF327C32AF1C}" dt="2025-12-01T23:40:48.589" v="6" actId="21"/>
          <ac:spMkLst>
            <pc:docMk/>
            <pc:sldMk cId="1062248230" sldId="282"/>
            <ac:spMk id="9" creationId="{96569FA0-A551-D963-C4E9-4B01B6587DC0}"/>
          </ac:spMkLst>
        </pc:spChg>
        <pc:spChg chg="add mod">
          <ac:chgData name="baviskarhetal512@outlook.com" userId="ac2997de09b6346d" providerId="LiveId" clId="{6A0A6305-12E6-4100-9AE6-CF327C32AF1C}" dt="2025-12-01T23:50:47.737" v="83" actId="20577"/>
          <ac:spMkLst>
            <pc:docMk/>
            <pc:sldMk cId="1062248230" sldId="282"/>
            <ac:spMk id="12" creationId="{83C2EA62-F86A-D820-C560-951D3306EB04}"/>
          </ac:spMkLst>
        </pc:spChg>
        <pc:picChg chg="add del mod">
          <ac:chgData name="baviskarhetal512@outlook.com" userId="ac2997de09b6346d" providerId="LiveId" clId="{6A0A6305-12E6-4100-9AE6-CF327C32AF1C}" dt="2025-12-01T23:41:56.663" v="11" actId="478"/>
          <ac:picMkLst>
            <pc:docMk/>
            <pc:sldMk cId="1062248230" sldId="282"/>
            <ac:picMk id="5" creationId="{F1D84570-B6C3-E7F0-F64C-E9A3568AEF56}"/>
          </ac:picMkLst>
        </pc:picChg>
        <pc:picChg chg="add del">
          <ac:chgData name="baviskarhetal512@outlook.com" userId="ac2997de09b6346d" providerId="LiveId" clId="{6A0A6305-12E6-4100-9AE6-CF327C32AF1C}" dt="2025-12-01T23:44:19.242" v="17" actId="478"/>
          <ac:picMkLst>
            <pc:docMk/>
            <pc:sldMk cId="1062248230" sldId="282"/>
            <ac:picMk id="6" creationId="{360C96C7-2AF3-37F5-1229-319251B35948}"/>
          </ac:picMkLst>
        </pc:picChg>
        <pc:picChg chg="add mod">
          <ac:chgData name="baviskarhetal512@outlook.com" userId="ac2997de09b6346d" providerId="LiveId" clId="{6A0A6305-12E6-4100-9AE6-CF327C32AF1C}" dt="2025-12-01T23:44:44.715" v="20"/>
          <ac:picMkLst>
            <pc:docMk/>
            <pc:sldMk cId="1062248230" sldId="282"/>
            <ac:picMk id="10" creationId="{1D490CAA-7D60-A0CC-6040-3D6711D686C4}"/>
          </ac:picMkLst>
        </pc:picChg>
        <pc:picChg chg="add mod">
          <ac:chgData name="baviskarhetal512@outlook.com" userId="ac2997de09b6346d" providerId="LiveId" clId="{6A0A6305-12E6-4100-9AE6-CF327C32AF1C}" dt="2025-12-01T23:48:39.451" v="72" actId="1076"/>
          <ac:picMkLst>
            <pc:docMk/>
            <pc:sldMk cId="1062248230" sldId="282"/>
            <ac:picMk id="13" creationId="{EE92DA38-8A0D-8839-F97C-9FB762975465}"/>
          </ac:picMkLst>
        </pc:picChg>
      </pc:sldChg>
      <pc:sldChg chg="add del">
        <pc:chgData name="baviskarhetal512@outlook.com" userId="ac2997de09b6346d" providerId="LiveId" clId="{6A0A6305-12E6-4100-9AE6-CF327C32AF1C}" dt="2025-12-02T00:16:11.240" v="338" actId="2696"/>
        <pc:sldMkLst>
          <pc:docMk/>
          <pc:sldMk cId="2532946588" sldId="283"/>
        </pc:sldMkLst>
      </pc:sldChg>
      <pc:sldChg chg="addSp modSp add mod">
        <pc:chgData name="baviskarhetal512@outlook.com" userId="ac2997de09b6346d" providerId="LiveId" clId="{6A0A6305-12E6-4100-9AE6-CF327C32AF1C}" dt="2025-12-02T00:15:52.939" v="334" actId="255"/>
        <pc:sldMkLst>
          <pc:docMk/>
          <pc:sldMk cId="3842278078" sldId="284"/>
        </pc:sldMkLst>
        <pc:spChg chg="add mod">
          <ac:chgData name="baviskarhetal512@outlook.com" userId="ac2997de09b6346d" providerId="LiveId" clId="{6A0A6305-12E6-4100-9AE6-CF327C32AF1C}" dt="2025-12-02T00:15:52.939" v="334" actId="255"/>
          <ac:spMkLst>
            <pc:docMk/>
            <pc:sldMk cId="3842278078" sldId="284"/>
            <ac:spMk id="2" creationId="{7988841E-9F2B-92C9-147D-A3A4853D6144}"/>
          </ac:spMkLst>
        </pc:spChg>
        <pc:spChg chg="add mod">
          <ac:chgData name="baviskarhetal512@outlook.com" userId="ac2997de09b6346d" providerId="LiveId" clId="{6A0A6305-12E6-4100-9AE6-CF327C32AF1C}" dt="2025-12-02T00:10:27.058" v="254"/>
          <ac:spMkLst>
            <pc:docMk/>
            <pc:sldMk cId="3842278078" sldId="284"/>
            <ac:spMk id="3" creationId="{1B7B71FB-1108-2621-7CAE-6AED534C3820}"/>
          </ac:spMkLst>
        </pc:spChg>
        <pc:spChg chg="add mod">
          <ac:chgData name="baviskarhetal512@outlook.com" userId="ac2997de09b6346d" providerId="LiveId" clId="{6A0A6305-12E6-4100-9AE6-CF327C32AF1C}" dt="2025-12-02T00:10:36.362" v="255"/>
          <ac:spMkLst>
            <pc:docMk/>
            <pc:sldMk cId="3842278078" sldId="284"/>
            <ac:spMk id="4" creationId="{DC155151-7573-2319-348A-B4B763BD1323}"/>
          </ac:spMkLst>
        </pc:spChg>
        <pc:spChg chg="add mod">
          <ac:chgData name="baviskarhetal512@outlook.com" userId="ac2997de09b6346d" providerId="LiveId" clId="{6A0A6305-12E6-4100-9AE6-CF327C32AF1C}" dt="2025-12-02T00:14:53.865" v="329" actId="255"/>
          <ac:spMkLst>
            <pc:docMk/>
            <pc:sldMk cId="3842278078" sldId="284"/>
            <ac:spMk id="7" creationId="{E0279016-FB72-2CF1-A726-BE7F52F0EFDE}"/>
          </ac:spMkLst>
        </pc:spChg>
        <pc:picChg chg="add mod">
          <ac:chgData name="baviskarhetal512@outlook.com" userId="ac2997de09b6346d" providerId="LiveId" clId="{6A0A6305-12E6-4100-9AE6-CF327C32AF1C}" dt="2025-12-02T00:11:58.066" v="262"/>
          <ac:picMkLst>
            <pc:docMk/>
            <pc:sldMk cId="3842278078" sldId="284"/>
            <ac:picMk id="5" creationId="{C1C4EF7F-45F9-14CD-3041-CBC3BF6947EC}"/>
          </ac:picMkLst>
        </pc:picChg>
        <pc:picChg chg="add mod">
          <ac:chgData name="baviskarhetal512@outlook.com" userId="ac2997de09b6346d" providerId="LiveId" clId="{6A0A6305-12E6-4100-9AE6-CF327C32AF1C}" dt="2025-12-02T00:11:58.066" v="262"/>
          <ac:picMkLst>
            <pc:docMk/>
            <pc:sldMk cId="3842278078" sldId="284"/>
            <ac:picMk id="6" creationId="{FE6B7B5C-4827-2823-8E42-5C3F7B3E1F2C}"/>
          </ac:picMkLst>
        </pc:picChg>
      </pc:sldChg>
      <pc:sldChg chg="addSp modSp add mod">
        <pc:chgData name="baviskarhetal512@outlook.com" userId="ac2997de09b6346d" providerId="LiveId" clId="{6A0A6305-12E6-4100-9AE6-CF327C32AF1C}" dt="2025-12-02T00:12:14.935" v="265" actId="255"/>
        <pc:sldMkLst>
          <pc:docMk/>
          <pc:sldMk cId="3373027704" sldId="285"/>
        </pc:sldMkLst>
        <pc:spChg chg="add mod">
          <ac:chgData name="baviskarhetal512@outlook.com" userId="ac2997de09b6346d" providerId="LiveId" clId="{6A0A6305-12E6-4100-9AE6-CF327C32AF1C}" dt="2025-12-02T00:12:14.935" v="265" actId="255"/>
          <ac:spMkLst>
            <pc:docMk/>
            <pc:sldMk cId="3373027704" sldId="285"/>
            <ac:spMk id="2" creationId="{E8D5A50E-53D1-A572-66D2-64E657488B0C}"/>
          </ac:spMkLst>
        </pc:spChg>
        <pc:spChg chg="add mod">
          <ac:chgData name="baviskarhetal512@outlook.com" userId="ac2997de09b6346d" providerId="LiveId" clId="{6A0A6305-12E6-4100-9AE6-CF327C32AF1C}" dt="2025-12-02T00:06:16.568" v="218"/>
          <ac:spMkLst>
            <pc:docMk/>
            <pc:sldMk cId="3373027704" sldId="285"/>
            <ac:spMk id="3" creationId="{74734CEF-97C8-BB32-544E-9B6E759F0495}"/>
          </ac:spMkLst>
        </pc:spChg>
        <pc:spChg chg="add mod">
          <ac:chgData name="baviskarhetal512@outlook.com" userId="ac2997de09b6346d" providerId="LiveId" clId="{6A0A6305-12E6-4100-9AE6-CF327C32AF1C}" dt="2025-12-02T00:06:26.618" v="219"/>
          <ac:spMkLst>
            <pc:docMk/>
            <pc:sldMk cId="3373027704" sldId="285"/>
            <ac:spMk id="4" creationId="{8E5CF376-4A3C-BD0A-29F9-6B9A6320282C}"/>
          </ac:spMkLst>
        </pc:spChg>
        <pc:spChg chg="add mod">
          <ac:chgData name="baviskarhetal512@outlook.com" userId="ac2997de09b6346d" providerId="LiveId" clId="{6A0A6305-12E6-4100-9AE6-CF327C32AF1C}" dt="2025-12-02T00:09:47.846" v="250" actId="255"/>
          <ac:spMkLst>
            <pc:docMk/>
            <pc:sldMk cId="3373027704" sldId="285"/>
            <ac:spMk id="5" creationId="{923AB120-1DC4-44BC-DB9E-69E71AE399C4}"/>
          </ac:spMkLst>
        </pc:spChg>
      </pc:sldChg>
      <pc:sldChg chg="addSp delSp modSp add mod">
        <pc:chgData name="baviskarhetal512@outlook.com" userId="ac2997de09b6346d" providerId="LiveId" clId="{6A0A6305-12E6-4100-9AE6-CF327C32AF1C}" dt="2025-12-02T00:18:20.495" v="371" actId="2711"/>
        <pc:sldMkLst>
          <pc:docMk/>
          <pc:sldMk cId="3797032093" sldId="286"/>
        </pc:sldMkLst>
        <pc:spChg chg="add mod">
          <ac:chgData name="baviskarhetal512@outlook.com" userId="ac2997de09b6346d" providerId="LiveId" clId="{6A0A6305-12E6-4100-9AE6-CF327C32AF1C}" dt="2025-12-02T00:18:20.495" v="371" actId="2711"/>
          <ac:spMkLst>
            <pc:docMk/>
            <pc:sldMk cId="3797032093" sldId="286"/>
            <ac:spMk id="2" creationId="{965B49C6-0FDA-9FB9-0B52-4AF38CB1B4AE}"/>
          </ac:spMkLst>
        </pc:spChg>
        <pc:spChg chg="add del mod">
          <ac:chgData name="baviskarhetal512@outlook.com" userId="ac2997de09b6346d" providerId="LiveId" clId="{6A0A6305-12E6-4100-9AE6-CF327C32AF1C}" dt="2025-12-02T00:06:09.272" v="217" actId="21"/>
          <ac:spMkLst>
            <pc:docMk/>
            <pc:sldMk cId="3797032093" sldId="286"/>
            <ac:spMk id="3" creationId="{DE155E6D-F532-2D97-4CA7-6FA00EADEA56}"/>
          </ac:spMkLst>
        </pc:spChg>
        <pc:spChg chg="add mod">
          <ac:chgData name="baviskarhetal512@outlook.com" userId="ac2997de09b6346d" providerId="LiveId" clId="{6A0A6305-12E6-4100-9AE6-CF327C32AF1C}" dt="2025-12-02T00:02:03.154" v="177"/>
          <ac:spMkLst>
            <pc:docMk/>
            <pc:sldMk cId="3797032093" sldId="286"/>
            <ac:spMk id="4" creationId="{8319C14D-7F13-5A7A-FED4-359A565537D8}"/>
          </ac:spMkLst>
        </pc:spChg>
        <pc:spChg chg="add mod">
          <ac:chgData name="baviskarhetal512@outlook.com" userId="ac2997de09b6346d" providerId="LiveId" clId="{6A0A6305-12E6-4100-9AE6-CF327C32AF1C}" dt="2025-12-02T00:11:21.493" v="260" actId="255"/>
          <ac:spMkLst>
            <pc:docMk/>
            <pc:sldMk cId="3797032093" sldId="286"/>
            <ac:spMk id="5" creationId="{1548A773-47CA-721E-2500-123AC499133B}"/>
          </ac:spMkLst>
        </pc:spChg>
        <pc:picChg chg="add mod">
          <ac:chgData name="baviskarhetal512@outlook.com" userId="ac2997de09b6346d" providerId="LiveId" clId="{6A0A6305-12E6-4100-9AE6-CF327C32AF1C}" dt="2025-12-02T00:10:55.508" v="257" actId="1076"/>
          <ac:picMkLst>
            <pc:docMk/>
            <pc:sldMk cId="3797032093" sldId="286"/>
            <ac:picMk id="6" creationId="{784FBF37-C35D-586B-8167-96F647FE1292}"/>
          </ac:picMkLst>
        </pc:picChg>
        <pc:picChg chg="add mod">
          <ac:chgData name="baviskarhetal512@outlook.com" userId="ac2997de09b6346d" providerId="LiveId" clId="{6A0A6305-12E6-4100-9AE6-CF327C32AF1C}" dt="2025-12-02T00:11:07.522" v="259" actId="1076"/>
          <ac:picMkLst>
            <pc:docMk/>
            <pc:sldMk cId="3797032093" sldId="286"/>
            <ac:picMk id="7" creationId="{117BE0F9-3663-0CE3-F267-4AF43B732656}"/>
          </ac:picMkLst>
        </pc:picChg>
      </pc:sldChg>
      <pc:sldChg chg="modSp add mod ord">
        <pc:chgData name="baviskarhetal512@outlook.com" userId="ac2997de09b6346d" providerId="LiveId" clId="{6A0A6305-12E6-4100-9AE6-CF327C32AF1C}" dt="2025-12-02T00:17:19.448" v="367" actId="20577"/>
        <pc:sldMkLst>
          <pc:docMk/>
          <pc:sldMk cId="883690650" sldId="287"/>
        </pc:sldMkLst>
        <pc:spChg chg="mod">
          <ac:chgData name="baviskarhetal512@outlook.com" userId="ac2997de09b6346d" providerId="LiveId" clId="{6A0A6305-12E6-4100-9AE6-CF327C32AF1C}" dt="2025-12-02T00:17:19.448" v="367" actId="20577"/>
          <ac:spMkLst>
            <pc:docMk/>
            <pc:sldMk cId="883690650" sldId="287"/>
            <ac:spMk id="2" creationId="{996DC9E1-0DB1-0F88-E1A5-0B432CEA949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E87E649-A4DF-4FAD-B54A-CCD672D1F493}" type="datetimeFigureOut">
              <a:rPr lang="en-IN" smtClean="0"/>
              <a:t>02-12-2025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D9E90A6-92CF-4CC7-AF1D-C749BAB6440D}" type="slidenum">
              <a:rPr lang="en-IN" smtClean="0"/>
              <a:t>‹#›</a:t>
            </a:fld>
            <a:endParaRPr lang="en-IN"/>
          </a:p>
        </p:txBody>
      </p:sp>
    </p:spTree>
    <p:extLst>
      <p:ext uri="{BB962C8B-B14F-4D97-AF65-F5344CB8AC3E}">
        <p14:creationId xmlns:p14="http://schemas.microsoft.com/office/powerpoint/2010/main" val="23958788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D9E90A6-92CF-4CC7-AF1D-C749BAB6440D}" type="slidenum">
              <a:rPr lang="en-IN" smtClean="0"/>
              <a:t>3</a:t>
            </a:fld>
            <a:endParaRPr lang="en-IN"/>
          </a:p>
        </p:txBody>
      </p:sp>
    </p:spTree>
    <p:extLst>
      <p:ext uri="{BB962C8B-B14F-4D97-AF65-F5344CB8AC3E}">
        <p14:creationId xmlns:p14="http://schemas.microsoft.com/office/powerpoint/2010/main" val="2140335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378D417C-0BA0-41FC-9A8D-23688B5B0E5D}" type="slidenum">
              <a:rPr lang="en-IN" smtClean="0"/>
              <a:t>20</a:t>
            </a:fld>
            <a:endParaRPr lang="en-IN"/>
          </a:p>
        </p:txBody>
      </p:sp>
    </p:spTree>
    <p:extLst>
      <p:ext uri="{BB962C8B-B14F-4D97-AF65-F5344CB8AC3E}">
        <p14:creationId xmlns:p14="http://schemas.microsoft.com/office/powerpoint/2010/main" val="12842761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2ECA6800-3F75-44B3-AF52-9866B876C9C8}" type="datetimeFigureOut">
              <a:rPr lang="en-IN" smtClean="0"/>
              <a:t>02-12-2025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5242C75-8761-46AB-9C48-455B2318DEA3}" type="slidenum">
              <a:rPr lang="en-IN" smtClean="0"/>
              <a:t>‹#›</a:t>
            </a:fld>
            <a:endParaRPr lang="en-I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2ECA6800-3F75-44B3-AF52-9866B876C9C8}" type="datetimeFigureOut">
              <a:rPr lang="en-IN" smtClean="0"/>
              <a:t>02-12-2025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5242C75-8761-46AB-9C48-455B2318DEA3}" type="slidenum">
              <a:rPr lang="en-IN" smtClean="0"/>
              <a:t>‹#›</a:t>
            </a:fld>
            <a:endParaRPr lang="en-I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2ECA6800-3F75-44B3-AF52-9866B876C9C8}" type="datetimeFigureOut">
              <a:rPr lang="en-IN" smtClean="0"/>
              <a:t>02-12-2025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5242C75-8761-46AB-9C48-455B2318DEA3}" type="slidenum">
              <a:rPr lang="en-IN" smtClean="0"/>
              <a:t>‹#›</a:t>
            </a:fld>
            <a:endParaRPr lang="en-I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2ECA6800-3F75-44B3-AF52-9866B876C9C8}" type="datetimeFigureOut">
              <a:rPr lang="en-IN" smtClean="0"/>
              <a:t>02-12-2025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5242C75-8761-46AB-9C48-455B2318DEA3}" type="slidenum">
              <a:rPr lang="en-IN" smtClean="0"/>
              <a:t>‹#›</a:t>
            </a:fld>
            <a:endParaRPr lang="en-IN"/>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2ECA6800-3F75-44B3-AF52-9866B876C9C8}" type="datetimeFigureOut">
              <a:rPr lang="en-IN" smtClean="0"/>
              <a:t>02-12-2025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5242C75-8761-46AB-9C48-455B2318DEA3}" type="slidenum">
              <a:rPr lang="en-IN" smtClean="0"/>
              <a:t>‹#›</a:t>
            </a:fld>
            <a:endParaRPr lang="en-IN"/>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ECA6800-3F75-44B3-AF52-9866B876C9C8}" type="datetimeFigureOut">
              <a:rPr lang="en-IN" smtClean="0"/>
              <a:t>02-12-2025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5242C75-8761-46AB-9C48-455B2318DEA3}" type="slidenum">
              <a:rPr lang="en-IN" smtClean="0"/>
              <a:t>‹#›</a:t>
            </a:fld>
            <a:endParaRPr lang="en-IN"/>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fld id="{2ECA6800-3F75-44B3-AF52-9866B876C9C8}" type="datetimeFigureOut">
              <a:rPr lang="en-IN" smtClean="0"/>
              <a:t>02-12-2025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5242C75-8761-46AB-9C48-455B2318DEA3}" type="slidenum">
              <a:rPr lang="en-IN" smtClean="0"/>
              <a:t>‹#›</a:t>
            </a:fld>
            <a:endParaRPr lang="en-IN"/>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fld id="{2ECA6800-3F75-44B3-AF52-9866B876C9C8}" type="datetimeFigureOut">
              <a:rPr lang="en-IN" smtClean="0"/>
              <a:t>02-12-2025</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55242C75-8761-46AB-9C48-455B2318DEA3}" type="slidenum">
              <a:rPr lang="en-IN" smtClean="0"/>
              <a:t>‹#›</a:t>
            </a:fld>
            <a:endParaRPr lang="en-IN"/>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2ECA6800-3F75-44B3-AF52-9866B876C9C8}" type="datetimeFigureOut">
              <a:rPr lang="en-IN" smtClean="0"/>
              <a:t>02-12-2025</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55242C75-8761-46AB-9C48-455B2318DEA3}" type="slidenum">
              <a:rPr lang="en-IN" smtClean="0"/>
              <a:t>‹#›</a:t>
            </a:fld>
            <a:endParaRPr lang="en-IN"/>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ECA6800-3F75-44B3-AF52-9866B876C9C8}" type="datetimeFigureOut">
              <a:rPr lang="en-IN" smtClean="0"/>
              <a:t>02-12-2025</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55242C75-8761-46AB-9C48-455B2318DEA3}" type="slidenum">
              <a:rPr lang="en-IN" smtClean="0"/>
              <a:t>‹#›</a:t>
            </a:fld>
            <a:endParaRPr lang="en-IN"/>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ECA6800-3F75-44B3-AF52-9866B876C9C8}" type="datetimeFigureOut">
              <a:rPr lang="en-IN" smtClean="0"/>
              <a:t>02-12-2025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5242C75-8761-46AB-9C48-455B2318DEA3}" type="slidenum">
              <a:rPr lang="en-IN" smtClean="0"/>
              <a:t>‹#›</a:t>
            </a:fld>
            <a:endParaRPr lang="en-I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2ECA6800-3F75-44B3-AF52-9866B876C9C8}" type="datetimeFigureOut">
              <a:rPr lang="en-IN" smtClean="0"/>
              <a:t>02-12-2025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5242C75-8761-46AB-9C48-455B2318DEA3}" type="slidenum">
              <a:rPr lang="en-IN" smtClean="0"/>
              <a:t>‹#›</a:t>
            </a:fld>
            <a:endParaRPr lang="en-IN"/>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ECA6800-3F75-44B3-AF52-9866B876C9C8}" type="datetimeFigureOut">
              <a:rPr lang="en-IN" smtClean="0"/>
              <a:t>02-12-2025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5242C75-8761-46AB-9C48-455B2318DEA3}" type="slidenum">
              <a:rPr lang="en-IN" smtClean="0"/>
              <a:t>‹#›</a:t>
            </a:fld>
            <a:endParaRPr lang="en-IN"/>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2ECA6800-3F75-44B3-AF52-9866B876C9C8}" type="datetimeFigureOut">
              <a:rPr lang="en-IN" smtClean="0"/>
              <a:t>02-12-2025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5242C75-8761-46AB-9C48-455B2318DEA3}" type="slidenum">
              <a:rPr lang="en-IN" smtClean="0"/>
              <a:t>‹#›</a:t>
            </a:fld>
            <a:endParaRPr lang="en-IN"/>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2ECA6800-3F75-44B3-AF52-9866B876C9C8}" type="datetimeFigureOut">
              <a:rPr lang="en-IN" smtClean="0"/>
              <a:t>02-12-2025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5242C75-8761-46AB-9C48-455B2318DEA3}" type="slidenum">
              <a:rPr lang="en-IN" smtClean="0"/>
              <a:t>‹#›</a:t>
            </a:fld>
            <a:endParaRPr lang="en-I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ECA6800-3F75-44B3-AF52-9866B876C9C8}" type="datetimeFigureOut">
              <a:rPr lang="en-IN" smtClean="0"/>
              <a:t>02-12-2025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5242C75-8761-46AB-9C48-455B2318DEA3}" type="slidenum">
              <a:rPr lang="en-IN" smtClean="0"/>
              <a:t>‹#›</a:t>
            </a:fld>
            <a:endParaRPr lang="en-I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fld id="{2ECA6800-3F75-44B3-AF52-9866B876C9C8}" type="datetimeFigureOut">
              <a:rPr lang="en-IN" smtClean="0"/>
              <a:t>02-12-2025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5242C75-8761-46AB-9C48-455B2318DEA3}" type="slidenum">
              <a:rPr lang="en-IN" smtClean="0"/>
              <a:t>‹#›</a:t>
            </a:fld>
            <a:endParaRPr lang="en-I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fld id="{2ECA6800-3F75-44B3-AF52-9866B876C9C8}" type="datetimeFigureOut">
              <a:rPr lang="en-IN" smtClean="0"/>
              <a:t>02-12-2025</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55242C75-8761-46AB-9C48-455B2318DEA3}" type="slidenum">
              <a:rPr lang="en-IN" smtClean="0"/>
              <a:t>‹#›</a:t>
            </a:fld>
            <a:endParaRPr lang="en-I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2ECA6800-3F75-44B3-AF52-9866B876C9C8}" type="datetimeFigureOut">
              <a:rPr lang="en-IN" smtClean="0"/>
              <a:t>02-12-2025</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55242C75-8761-46AB-9C48-455B2318DEA3}" type="slidenum">
              <a:rPr lang="en-IN" smtClean="0"/>
              <a:t>‹#›</a:t>
            </a:fld>
            <a:endParaRPr lang="en-I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ECA6800-3F75-44B3-AF52-9866B876C9C8}" type="datetimeFigureOut">
              <a:rPr lang="en-IN" smtClean="0"/>
              <a:t>02-12-2025</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55242C75-8761-46AB-9C48-455B2318DEA3}" type="slidenum">
              <a:rPr lang="en-IN" smtClean="0"/>
              <a:t>‹#›</a:t>
            </a:fld>
            <a:endParaRPr lang="en-I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ECA6800-3F75-44B3-AF52-9866B876C9C8}" type="datetimeFigureOut">
              <a:rPr lang="en-IN" smtClean="0"/>
              <a:t>02-12-2025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5242C75-8761-46AB-9C48-455B2318DEA3}" type="slidenum">
              <a:rPr lang="en-IN" smtClean="0"/>
              <a:t>‹#›</a:t>
            </a:fld>
            <a:endParaRPr lang="en-I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ECA6800-3F75-44B3-AF52-9866B876C9C8}" type="datetimeFigureOut">
              <a:rPr lang="en-IN" smtClean="0"/>
              <a:t>02-12-2025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5242C75-8761-46AB-9C48-455B2318DEA3}" type="slidenum">
              <a:rPr lang="en-IN" smtClean="0"/>
              <a:t>‹#›</a:t>
            </a:fld>
            <a:endParaRPr lang="en-I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ECA6800-3F75-44B3-AF52-9866B876C9C8}" type="datetimeFigureOut">
              <a:rPr lang="en-IN" smtClean="0"/>
              <a:t>02-12-2025</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5242C75-8761-46AB-9C48-455B2318DEA3}" type="slidenum">
              <a:rPr lang="en-IN" smtClean="0"/>
              <a:t>‹#›</a:t>
            </a:fld>
            <a:endParaRPr lang="en-I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ECA6800-3F75-44B3-AF52-9866B876C9C8}" type="datetimeFigureOut">
              <a:rPr lang="en-IN" smtClean="0"/>
              <a:t>02-12-2025</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5242C75-8761-46AB-9C48-455B2318DEA3}" type="slidenum">
              <a:rPr lang="en-IN" smtClean="0"/>
              <a:t>‹#›</a:t>
            </a:fld>
            <a:endParaRPr lang="en-IN"/>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s://namamiraval.github.io/Campus-Connect/" TargetMode="External"/><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7.svg"/><Relationship Id="rId7" Type="http://schemas.openxmlformats.org/officeDocument/2006/relationships/image" Target="../media/image11.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9.svg"/><Relationship Id="rId4" Type="http://schemas.openxmlformats.org/officeDocument/2006/relationships/image" Target="../media/image6.png"/><Relationship Id="rId9" Type="http://schemas.openxmlformats.org/officeDocument/2006/relationships/image" Target="../media/image13.sv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alpha val="60000"/>
          </a:schemeClr>
        </a:solidFill>
        <a:effectLst/>
      </p:bgPr>
    </p:bg>
    <p:spTree>
      <p:nvGrpSpPr>
        <p:cNvPr id="1" name=""/>
        <p:cNvGrpSpPr/>
        <p:nvPr/>
      </p:nvGrpSpPr>
      <p:grpSpPr>
        <a:xfrm>
          <a:off x="0" y="0"/>
          <a:ext cx="0" cy="0"/>
          <a:chOff x="0" y="0"/>
          <a:chExt cx="0" cy="0"/>
        </a:xfrm>
      </p:grpSpPr>
      <p:pic>
        <p:nvPicPr>
          <p:cNvPr id="5" name="Graphic 4" descr="Graduation cap with solid fill"/>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6364454" y="1477743"/>
            <a:ext cx="1598579" cy="1598579"/>
          </a:xfrm>
          <a:prstGeom prst="rect">
            <a:avLst/>
          </a:prstGeom>
        </p:spPr>
      </p:pic>
      <p:sp>
        <p:nvSpPr>
          <p:cNvPr id="6" name="TextBox 5"/>
          <p:cNvSpPr txBox="1"/>
          <p:nvPr/>
        </p:nvSpPr>
        <p:spPr>
          <a:xfrm>
            <a:off x="7069941" y="1802316"/>
            <a:ext cx="7081736" cy="3416320"/>
          </a:xfrm>
          <a:prstGeom prst="rect">
            <a:avLst/>
          </a:prstGeom>
          <a:noFill/>
        </p:spPr>
        <p:txBody>
          <a:bodyPr wrap="square" rtlCol="0">
            <a:spAutoFit/>
          </a:bodyPr>
          <a:lstStyle/>
          <a:p>
            <a:r>
              <a:rPr lang="en-US" sz="7200" b="1" dirty="0"/>
              <a:t>     Campus</a:t>
            </a:r>
          </a:p>
          <a:p>
            <a:r>
              <a:rPr lang="en-US" sz="7200" b="1" dirty="0"/>
              <a:t>Connecting</a:t>
            </a:r>
          </a:p>
          <a:p>
            <a:r>
              <a:rPr lang="en-US" sz="7200" b="1" dirty="0"/>
              <a:t>             App</a:t>
            </a:r>
            <a:endParaRPr lang="en-IN" sz="7200" b="1" dirty="0"/>
          </a:p>
        </p:txBody>
      </p:sp>
      <p:sp>
        <p:nvSpPr>
          <p:cNvPr id="7" name="TextBox 6"/>
          <p:cNvSpPr txBox="1"/>
          <p:nvPr/>
        </p:nvSpPr>
        <p:spPr>
          <a:xfrm>
            <a:off x="6364454" y="5218636"/>
            <a:ext cx="5651770" cy="830997"/>
          </a:xfrm>
          <a:prstGeom prst="rect">
            <a:avLst/>
          </a:prstGeom>
          <a:noFill/>
        </p:spPr>
        <p:txBody>
          <a:bodyPr wrap="square" rtlCol="0">
            <a:spAutoFit/>
          </a:bodyPr>
          <a:lstStyle/>
          <a:p>
            <a:r>
              <a:rPr lang="en-US" sz="2400" i="1" dirty="0">
                <a:solidFill>
                  <a:schemeClr val="accent1">
                    <a:lumMod val="75000"/>
                  </a:schemeClr>
                </a:solidFill>
              </a:rPr>
              <a:t>Bridging the gap between freshers, seniors, and Professors.</a:t>
            </a:r>
            <a:endParaRPr lang="en-IN" sz="2400" i="1" dirty="0">
              <a:solidFill>
                <a:schemeClr val="accent1">
                  <a:lumMod val="75000"/>
                </a:schemeClr>
              </a:solidFill>
            </a:endParaRPr>
          </a:p>
        </p:txBody>
      </p:sp>
      <p:pic>
        <p:nvPicPr>
          <p:cNvPr id="1028" name="Picture 4" descr="Create a flatstyle illustration of students using digital tablets to ..."/>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5962650" cy="39719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alpha val="60000"/>
          </a:schemeClr>
        </a:solidFill>
        <a:effectLst/>
      </p:bgPr>
    </p:bg>
    <p:spTree>
      <p:nvGrpSpPr>
        <p:cNvPr id="1" name=""/>
        <p:cNvGrpSpPr/>
        <p:nvPr/>
      </p:nvGrpSpPr>
      <p:grpSpPr>
        <a:xfrm>
          <a:off x="0" y="0"/>
          <a:ext cx="0" cy="0"/>
          <a:chOff x="0" y="0"/>
          <a:chExt cx="0" cy="0"/>
        </a:xfrm>
      </p:grpSpPr>
      <p:sp>
        <p:nvSpPr>
          <p:cNvPr id="15" name="Rectangle: Rounded Corners 14"/>
          <p:cNvSpPr/>
          <p:nvPr/>
        </p:nvSpPr>
        <p:spPr>
          <a:xfrm rot="19264800">
            <a:off x="890639" y="5006169"/>
            <a:ext cx="3172044" cy="584428"/>
          </a:xfrm>
          <a:prstGeom prst="roundRect">
            <a:avLst/>
          </a:prstGeom>
          <a:solidFill>
            <a:schemeClr val="tx1">
              <a:lumMod val="65000"/>
              <a:lumOff val="3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 name="TextBox 2"/>
          <p:cNvSpPr txBox="1"/>
          <p:nvPr/>
        </p:nvSpPr>
        <p:spPr>
          <a:xfrm>
            <a:off x="3235495" y="67376"/>
            <a:ext cx="5444067" cy="923330"/>
          </a:xfrm>
          <a:prstGeom prst="rect">
            <a:avLst/>
          </a:prstGeom>
          <a:noFill/>
        </p:spPr>
        <p:txBody>
          <a:bodyPr wrap="square" rtlCol="0">
            <a:spAutoFit/>
          </a:bodyPr>
          <a:lstStyle/>
          <a:p>
            <a:pPr algn="ctr"/>
            <a:r>
              <a:rPr lang="en-US" sz="5400" b="1" dirty="0">
                <a:latin typeface="Californian FB" panose="0207040306080B030204" pitchFamily="18" charset="0"/>
              </a:rPr>
              <a:t>Key Findings</a:t>
            </a:r>
            <a:endParaRPr lang="en-IN" sz="5400" b="1" dirty="0">
              <a:latin typeface="Californian FB" panose="0207040306080B030204" pitchFamily="18" charset="0"/>
            </a:endParaRPr>
          </a:p>
        </p:txBody>
      </p:sp>
      <p:sp>
        <p:nvSpPr>
          <p:cNvPr id="7" name="Oval 6"/>
          <p:cNvSpPr/>
          <p:nvPr/>
        </p:nvSpPr>
        <p:spPr>
          <a:xfrm>
            <a:off x="5003800" y="1223323"/>
            <a:ext cx="855134" cy="855134"/>
          </a:xfrm>
          <a:prstGeom prst="ellipse">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t>01</a:t>
            </a:r>
            <a:endParaRPr lang="en-IN" sz="2000" b="1" dirty="0"/>
          </a:p>
        </p:txBody>
      </p:sp>
      <p:sp>
        <p:nvSpPr>
          <p:cNvPr id="8" name="Oval 7"/>
          <p:cNvSpPr/>
          <p:nvPr/>
        </p:nvSpPr>
        <p:spPr>
          <a:xfrm>
            <a:off x="5954183" y="1913587"/>
            <a:ext cx="855134" cy="855134"/>
          </a:xfrm>
          <a:prstGeom prst="ellipse">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t>02</a:t>
            </a:r>
            <a:endParaRPr lang="en-IN" sz="2000" b="1" dirty="0"/>
          </a:p>
        </p:txBody>
      </p:sp>
      <p:sp>
        <p:nvSpPr>
          <p:cNvPr id="9" name="Oval 8"/>
          <p:cNvSpPr/>
          <p:nvPr/>
        </p:nvSpPr>
        <p:spPr>
          <a:xfrm>
            <a:off x="6373779" y="3092050"/>
            <a:ext cx="855134" cy="855134"/>
          </a:xfrm>
          <a:prstGeom prst="ellipse">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t>03</a:t>
            </a:r>
            <a:endParaRPr lang="en-IN" sz="2000" b="1" dirty="0"/>
          </a:p>
        </p:txBody>
      </p:sp>
      <p:sp>
        <p:nvSpPr>
          <p:cNvPr id="10" name="Oval 9"/>
          <p:cNvSpPr/>
          <p:nvPr/>
        </p:nvSpPr>
        <p:spPr>
          <a:xfrm>
            <a:off x="6068193" y="4288323"/>
            <a:ext cx="855134" cy="855134"/>
          </a:xfrm>
          <a:prstGeom prst="ellipse">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t>04</a:t>
            </a:r>
            <a:endParaRPr lang="en-IN" sz="2000" b="1" dirty="0"/>
          </a:p>
        </p:txBody>
      </p:sp>
      <p:sp>
        <p:nvSpPr>
          <p:cNvPr id="11" name="Oval 10"/>
          <p:cNvSpPr/>
          <p:nvPr/>
        </p:nvSpPr>
        <p:spPr>
          <a:xfrm>
            <a:off x="5240865" y="5234676"/>
            <a:ext cx="855134" cy="855134"/>
          </a:xfrm>
          <a:prstGeom prst="ellipse">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t>05</a:t>
            </a:r>
            <a:endParaRPr lang="en-IN" sz="2000" b="1" dirty="0"/>
          </a:p>
        </p:txBody>
      </p:sp>
      <p:sp>
        <p:nvSpPr>
          <p:cNvPr id="6" name="Oval 5"/>
          <p:cNvSpPr/>
          <p:nvPr/>
        </p:nvSpPr>
        <p:spPr>
          <a:xfrm>
            <a:off x="2797272" y="1716297"/>
            <a:ext cx="3754387" cy="3838338"/>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Oval 13"/>
          <p:cNvSpPr/>
          <p:nvPr/>
        </p:nvSpPr>
        <p:spPr>
          <a:xfrm>
            <a:off x="3116792" y="1975224"/>
            <a:ext cx="3169131" cy="3287618"/>
          </a:xfrm>
          <a:prstGeom prst="ellipse">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Oval 12"/>
          <p:cNvSpPr/>
          <p:nvPr/>
        </p:nvSpPr>
        <p:spPr>
          <a:xfrm>
            <a:off x="3432174" y="2297741"/>
            <a:ext cx="2511424" cy="2678125"/>
          </a:xfrm>
          <a:prstGeom prst="ellipse">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solidFill>
                  <a:sysClr val="windowText" lastClr="000000"/>
                </a:solidFill>
              </a:rPr>
              <a:t>Key Findings</a:t>
            </a:r>
            <a:endParaRPr lang="en-IN" sz="3200" dirty="0">
              <a:solidFill>
                <a:sysClr val="windowText" lastClr="000000"/>
              </a:solidFill>
            </a:endParaRPr>
          </a:p>
        </p:txBody>
      </p:sp>
      <p:cxnSp>
        <p:nvCxnSpPr>
          <p:cNvPr id="20" name="Straight Arrow Connector 19"/>
          <p:cNvCxnSpPr/>
          <p:nvPr/>
        </p:nvCxnSpPr>
        <p:spPr>
          <a:xfrm>
            <a:off x="5719540" y="1380693"/>
            <a:ext cx="2823959" cy="143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6809317" y="2341154"/>
            <a:ext cx="261862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7223871" y="3519617"/>
            <a:ext cx="1455691" cy="81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6890809" y="4718670"/>
            <a:ext cx="2486599" cy="258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stCxn id="11" idx="6"/>
          </p:cNvCxnSpPr>
          <p:nvPr/>
        </p:nvCxnSpPr>
        <p:spPr>
          <a:xfrm>
            <a:off x="6095999" y="5662243"/>
            <a:ext cx="2447500" cy="549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8554084" y="998382"/>
            <a:ext cx="2814592" cy="923330"/>
          </a:xfrm>
          <a:prstGeom prst="rect">
            <a:avLst/>
          </a:prstGeom>
          <a:noFill/>
        </p:spPr>
        <p:txBody>
          <a:bodyPr wrap="square" rtlCol="0">
            <a:spAutoFit/>
          </a:bodyPr>
          <a:lstStyle/>
          <a:p>
            <a:r>
              <a:rPr lang="en-US" dirty="0"/>
              <a:t>Most Students are uncertain about future career paths.</a:t>
            </a:r>
            <a:endParaRPr lang="en-IN" dirty="0"/>
          </a:p>
        </p:txBody>
      </p:sp>
      <p:sp>
        <p:nvSpPr>
          <p:cNvPr id="31" name="TextBox 30"/>
          <p:cNvSpPr txBox="1"/>
          <p:nvPr/>
        </p:nvSpPr>
        <p:spPr>
          <a:xfrm>
            <a:off x="9443405" y="2081357"/>
            <a:ext cx="2455334" cy="923330"/>
          </a:xfrm>
          <a:prstGeom prst="rect">
            <a:avLst/>
          </a:prstGeom>
          <a:noFill/>
        </p:spPr>
        <p:txBody>
          <a:bodyPr wrap="square" rtlCol="0">
            <a:spAutoFit/>
          </a:bodyPr>
          <a:lstStyle/>
          <a:p>
            <a:r>
              <a:rPr lang="en-US" dirty="0"/>
              <a:t>Professors are seen as knowledgeable but less approachable.</a:t>
            </a:r>
            <a:endParaRPr lang="en-IN" dirty="0"/>
          </a:p>
        </p:txBody>
      </p:sp>
      <p:sp>
        <p:nvSpPr>
          <p:cNvPr id="33" name="TextBox 32"/>
          <p:cNvSpPr txBox="1"/>
          <p:nvPr/>
        </p:nvSpPr>
        <p:spPr>
          <a:xfrm>
            <a:off x="8772460" y="3172717"/>
            <a:ext cx="3039534" cy="923330"/>
          </a:xfrm>
          <a:prstGeom prst="rect">
            <a:avLst/>
          </a:prstGeom>
          <a:noFill/>
        </p:spPr>
        <p:txBody>
          <a:bodyPr wrap="square" rtlCol="0">
            <a:spAutoFit/>
          </a:bodyPr>
          <a:lstStyle/>
          <a:p>
            <a:r>
              <a:rPr lang="en-US" dirty="0"/>
              <a:t>Seniors play big role in informal guidance &amp;placement prep</a:t>
            </a:r>
            <a:endParaRPr lang="en-IN" dirty="0"/>
          </a:p>
        </p:txBody>
      </p:sp>
      <p:sp>
        <p:nvSpPr>
          <p:cNvPr id="35" name="TextBox 34"/>
          <p:cNvSpPr txBox="1"/>
          <p:nvPr/>
        </p:nvSpPr>
        <p:spPr>
          <a:xfrm>
            <a:off x="9377408" y="4269936"/>
            <a:ext cx="2814592" cy="923330"/>
          </a:xfrm>
          <a:prstGeom prst="rect">
            <a:avLst/>
          </a:prstGeom>
          <a:noFill/>
        </p:spPr>
        <p:txBody>
          <a:bodyPr wrap="square" rtlCol="0">
            <a:spAutoFit/>
          </a:bodyPr>
          <a:lstStyle/>
          <a:p>
            <a:r>
              <a:rPr lang="en-US" dirty="0"/>
              <a:t>Students rely on WhatsApp/Instagram groups for event updates</a:t>
            </a:r>
            <a:endParaRPr lang="en-IN" dirty="0"/>
          </a:p>
        </p:txBody>
      </p:sp>
      <p:sp>
        <p:nvSpPr>
          <p:cNvPr id="38" name="TextBox 37"/>
          <p:cNvSpPr txBox="1"/>
          <p:nvPr/>
        </p:nvSpPr>
        <p:spPr>
          <a:xfrm>
            <a:off x="8652681" y="5385831"/>
            <a:ext cx="2709333" cy="923330"/>
          </a:xfrm>
          <a:prstGeom prst="rect">
            <a:avLst/>
          </a:prstGeom>
          <a:noFill/>
        </p:spPr>
        <p:txBody>
          <a:bodyPr wrap="square" rtlCol="0">
            <a:spAutoFit/>
          </a:bodyPr>
          <a:lstStyle/>
          <a:p>
            <a:r>
              <a:rPr lang="en-US" dirty="0"/>
              <a:t>Communication gaps cause students to miss events &amp; opportunities</a:t>
            </a:r>
            <a:endParaRPr lang="en-IN" dirty="0"/>
          </a:p>
        </p:txBody>
      </p:sp>
    </p:spTree>
  </p:cSld>
  <p:clrMapOvr>
    <a:masterClrMapping/>
  </p:clrMapOvr>
  <p:transition spd="slow">
    <p:push dir="u"/>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alpha val="60000"/>
          </a:schemeClr>
        </a:solidFill>
        <a:effectLst/>
      </p:bgPr>
    </p:bg>
    <p:spTree>
      <p:nvGrpSpPr>
        <p:cNvPr id="1" name=""/>
        <p:cNvGrpSpPr/>
        <p:nvPr/>
      </p:nvGrpSpPr>
      <p:grpSpPr>
        <a:xfrm>
          <a:off x="0" y="0"/>
          <a:ext cx="0" cy="0"/>
          <a:chOff x="0" y="0"/>
          <a:chExt cx="0" cy="0"/>
        </a:xfrm>
      </p:grpSpPr>
      <p:sp>
        <p:nvSpPr>
          <p:cNvPr id="2" name="TextBox 1"/>
          <p:cNvSpPr txBox="1"/>
          <p:nvPr/>
        </p:nvSpPr>
        <p:spPr>
          <a:xfrm>
            <a:off x="2930102" y="2676142"/>
            <a:ext cx="8382000" cy="1014730"/>
          </a:xfrm>
          <a:prstGeom prst="rect">
            <a:avLst/>
          </a:prstGeom>
          <a:noFill/>
        </p:spPr>
        <p:txBody>
          <a:bodyPr wrap="square" rtlCol="0">
            <a:spAutoFit/>
          </a:bodyPr>
          <a:lstStyle/>
          <a:p>
            <a:r>
              <a:rPr lang="en-US" altLang="en-IN" sz="6000" b="1" dirty="0">
                <a:latin typeface="Californian FB" panose="0207040306080B030204" pitchFamily="18" charset="0"/>
              </a:rPr>
              <a:t>USER PERSONA</a:t>
            </a:r>
          </a:p>
        </p:txBody>
      </p:sp>
      <p:sp>
        <p:nvSpPr>
          <p:cNvPr id="3" name="Rectangle 2"/>
          <p:cNvSpPr/>
          <p:nvPr/>
        </p:nvSpPr>
        <p:spPr>
          <a:xfrm>
            <a:off x="0" y="0"/>
            <a:ext cx="1049867" cy="3022600"/>
          </a:xfrm>
          <a:prstGeom prst="rect">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Rectangle 3"/>
          <p:cNvSpPr/>
          <p:nvPr/>
        </p:nvSpPr>
        <p:spPr>
          <a:xfrm>
            <a:off x="1049867" y="0"/>
            <a:ext cx="914400" cy="2565400"/>
          </a:xfrm>
          <a:prstGeom prst="rect">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p:cNvSpPr/>
          <p:nvPr/>
        </p:nvSpPr>
        <p:spPr>
          <a:xfrm rot="10800000">
            <a:off x="11144527" y="3785326"/>
            <a:ext cx="1047473" cy="3072674"/>
          </a:xfrm>
          <a:prstGeom prst="rect">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p:cNvSpPr/>
          <p:nvPr/>
        </p:nvSpPr>
        <p:spPr>
          <a:xfrm rot="10800000">
            <a:off x="10230127" y="4292600"/>
            <a:ext cx="914400" cy="2565400"/>
          </a:xfrm>
          <a:prstGeom prst="rect">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transition spd="slow">
    <p:push dir="u"/>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alpha val="60000"/>
          </a:schemeClr>
        </a:solidFill>
        <a:effectLst/>
      </p:bgPr>
    </p:bg>
    <p:spTree>
      <p:nvGrpSpPr>
        <p:cNvPr id="1" name=""/>
        <p:cNvGrpSpPr/>
        <p:nvPr/>
      </p:nvGrpSpPr>
      <p:grpSpPr>
        <a:xfrm>
          <a:off x="0" y="0"/>
          <a:ext cx="0" cy="0"/>
          <a:chOff x="0" y="0"/>
          <a:chExt cx="0" cy="0"/>
        </a:xfrm>
      </p:grpSpPr>
      <p:sp>
        <p:nvSpPr>
          <p:cNvPr id="3" name="Rectangle 2"/>
          <p:cNvSpPr/>
          <p:nvPr/>
        </p:nvSpPr>
        <p:spPr>
          <a:xfrm>
            <a:off x="136477" y="163773"/>
            <a:ext cx="11859905" cy="6537278"/>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Rectangle 3"/>
          <p:cNvSpPr/>
          <p:nvPr/>
        </p:nvSpPr>
        <p:spPr>
          <a:xfrm>
            <a:off x="146839" y="179197"/>
            <a:ext cx="11849543" cy="448733"/>
          </a:xfrm>
          <a:prstGeom prst="rect">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800" b="1" dirty="0"/>
              <a:t>Riya Trivedi</a:t>
            </a:r>
            <a:endParaRPr lang="en-IN" sz="2800" b="1" dirty="0"/>
          </a:p>
        </p:txBody>
      </p:sp>
      <p:pic>
        <p:nvPicPr>
          <p:cNvPr id="5" name="Picture 4" descr="image.png"/>
          <p:cNvPicPr>
            <a:picLocks noChangeAspect="1"/>
          </p:cNvPicPr>
          <p:nvPr/>
        </p:nvPicPr>
        <p:blipFill>
          <a:blip r:embed="rId2"/>
          <a:stretch>
            <a:fillRect/>
          </a:stretch>
        </p:blipFill>
        <p:spPr>
          <a:xfrm>
            <a:off x="743665" y="733300"/>
            <a:ext cx="1909300" cy="2419927"/>
          </a:xfrm>
          <a:prstGeom prst="rect">
            <a:avLst/>
          </a:prstGeom>
        </p:spPr>
      </p:pic>
      <p:sp>
        <p:nvSpPr>
          <p:cNvPr id="6" name="Rectangle 5"/>
          <p:cNvSpPr/>
          <p:nvPr/>
        </p:nvSpPr>
        <p:spPr>
          <a:xfrm>
            <a:off x="136475" y="2490273"/>
            <a:ext cx="3351792" cy="1312334"/>
          </a:xfrm>
          <a:prstGeom prst="rect">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pc="-100" dirty="0">
                <a:solidFill>
                  <a:srgbClr val="FFFFFF"/>
                </a:solidFill>
              </a:rPr>
              <a:t> </a:t>
            </a:r>
          </a:p>
        </p:txBody>
      </p:sp>
      <p:sp>
        <p:nvSpPr>
          <p:cNvPr id="8" name="TextBox 7"/>
          <p:cNvSpPr txBox="1"/>
          <p:nvPr/>
        </p:nvSpPr>
        <p:spPr>
          <a:xfrm>
            <a:off x="136475" y="2718124"/>
            <a:ext cx="3351792" cy="1477328"/>
          </a:xfrm>
          <a:prstGeom prst="rect">
            <a:avLst/>
          </a:prstGeom>
          <a:noFill/>
        </p:spPr>
        <p:txBody>
          <a:bodyPr wrap="square" rtlCol="0">
            <a:spAutoFit/>
          </a:bodyPr>
          <a:lstStyle/>
          <a:p>
            <a:pPr algn="ctr"/>
            <a:r>
              <a:rPr lang="en-US" spc="-100" dirty="0">
                <a:solidFill>
                  <a:srgbClr val="FFFFFF"/>
                </a:solidFill>
              </a:rPr>
              <a:t>"I wish I had a senior who could </a:t>
            </a:r>
          </a:p>
          <a:p>
            <a:pPr algn="ctr"/>
            <a:r>
              <a:rPr lang="en-US" spc="-100" dirty="0">
                <a:solidFill>
                  <a:srgbClr val="FFFFFF"/>
                </a:solidFill>
              </a:rPr>
              <a:t>guide me without making me feel</a:t>
            </a:r>
          </a:p>
          <a:p>
            <a:pPr algn="ctr"/>
            <a:r>
              <a:rPr lang="en-IN" spc="-100" dirty="0">
                <a:solidFill>
                  <a:srgbClr val="FFFFFF"/>
                </a:solidFill>
              </a:rPr>
              <a:t>dumb." </a:t>
            </a:r>
          </a:p>
          <a:p>
            <a:r>
              <a:rPr lang="en-US" spc="-100" dirty="0">
                <a:solidFill>
                  <a:srgbClr val="FFFFFF"/>
                </a:solidFill>
              </a:rPr>
              <a:t> </a:t>
            </a:r>
          </a:p>
          <a:p>
            <a:endParaRPr lang="en-IN" dirty="0"/>
          </a:p>
        </p:txBody>
      </p:sp>
      <p:sp>
        <p:nvSpPr>
          <p:cNvPr id="9" name="TextBox 8"/>
          <p:cNvSpPr txBox="1"/>
          <p:nvPr/>
        </p:nvSpPr>
        <p:spPr>
          <a:xfrm>
            <a:off x="161877" y="3901761"/>
            <a:ext cx="3351789" cy="1477328"/>
          </a:xfrm>
          <a:prstGeom prst="rect">
            <a:avLst/>
          </a:prstGeom>
          <a:noFill/>
        </p:spPr>
        <p:txBody>
          <a:bodyPr wrap="square" rtlCol="0">
            <a:spAutoFit/>
          </a:bodyPr>
          <a:lstStyle/>
          <a:p>
            <a:pPr algn="ctr"/>
            <a:r>
              <a:rPr lang="en-IN" spc="-100" dirty="0">
                <a:solidFill>
                  <a:srgbClr val="203864"/>
                </a:solidFill>
              </a:rPr>
              <a:t>Age: </a:t>
            </a:r>
            <a:r>
              <a:rPr lang="en-IN" spc="-100" dirty="0">
                <a:solidFill>
                  <a:srgbClr val="000000"/>
                </a:solidFill>
              </a:rPr>
              <a:t>18 years old</a:t>
            </a:r>
          </a:p>
          <a:p>
            <a:r>
              <a:rPr lang="en-IN" spc="-100" dirty="0">
                <a:solidFill>
                  <a:srgbClr val="000000"/>
                </a:solidFill>
              </a:rPr>
              <a:t>                 </a:t>
            </a:r>
            <a:r>
              <a:rPr lang="en-IN" spc="-100" dirty="0">
                <a:solidFill>
                  <a:srgbClr val="203864"/>
                </a:solidFill>
              </a:rPr>
              <a:t>Gender</a:t>
            </a:r>
            <a:r>
              <a:rPr lang="en-IN" spc="-100" dirty="0">
                <a:solidFill>
                  <a:srgbClr val="000000"/>
                </a:solidFill>
              </a:rPr>
              <a:t>: Female</a:t>
            </a:r>
          </a:p>
          <a:p>
            <a:pPr algn="ctr"/>
            <a:r>
              <a:rPr lang="en-IN" spc="-100" dirty="0">
                <a:solidFill>
                  <a:srgbClr val="203864"/>
                </a:solidFill>
              </a:rPr>
              <a:t>  Background</a:t>
            </a:r>
            <a:r>
              <a:rPr lang="en-IN" spc="-100" dirty="0">
                <a:solidFill>
                  <a:srgbClr val="000000"/>
                </a:solidFill>
              </a:rPr>
              <a:t>: Currently passed 12</a:t>
            </a:r>
            <a:r>
              <a:rPr lang="en-IN" sz="1200" spc="-100" dirty="0">
                <a:solidFill>
                  <a:srgbClr val="000000"/>
                </a:solidFill>
              </a:rPr>
              <a:t>th </a:t>
            </a:r>
          </a:p>
          <a:p>
            <a:r>
              <a:rPr lang="en-IN" spc="-100" dirty="0">
                <a:solidFill>
                  <a:srgbClr val="203864"/>
                </a:solidFill>
              </a:rPr>
              <a:t>       Social Media:</a:t>
            </a:r>
            <a:r>
              <a:rPr lang="en-IN" spc="-100" dirty="0">
                <a:solidFill>
                  <a:srgbClr val="000000"/>
                </a:solidFill>
              </a:rPr>
              <a:t> WhatsApp, Instagram </a:t>
            </a:r>
          </a:p>
          <a:p>
            <a:pPr algn="ctr"/>
            <a:endParaRPr lang="en-IN" dirty="0"/>
          </a:p>
        </p:txBody>
      </p:sp>
      <p:sp>
        <p:nvSpPr>
          <p:cNvPr id="11" name="Rectangle 10"/>
          <p:cNvSpPr/>
          <p:nvPr/>
        </p:nvSpPr>
        <p:spPr>
          <a:xfrm>
            <a:off x="136476" y="5416782"/>
            <a:ext cx="1692322" cy="440267"/>
          </a:xfrm>
          <a:prstGeom prst="rect">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Hardworking</a:t>
            </a:r>
            <a:endParaRPr lang="en-IN" dirty="0"/>
          </a:p>
        </p:txBody>
      </p:sp>
      <p:sp>
        <p:nvSpPr>
          <p:cNvPr id="12" name="Rectangle 11"/>
          <p:cNvSpPr/>
          <p:nvPr/>
        </p:nvSpPr>
        <p:spPr>
          <a:xfrm>
            <a:off x="136475" y="5966142"/>
            <a:ext cx="1684065" cy="440267"/>
          </a:xfrm>
          <a:prstGeom prst="rect">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Practical</a:t>
            </a:r>
            <a:endParaRPr lang="en-IN" dirty="0"/>
          </a:p>
        </p:txBody>
      </p:sp>
      <p:sp>
        <p:nvSpPr>
          <p:cNvPr id="13" name="Rectangle 12"/>
          <p:cNvSpPr/>
          <p:nvPr/>
        </p:nvSpPr>
        <p:spPr>
          <a:xfrm>
            <a:off x="1913466" y="5416782"/>
            <a:ext cx="1840229" cy="440267"/>
          </a:xfrm>
          <a:prstGeom prst="rect">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Curious</a:t>
            </a:r>
            <a:endParaRPr lang="en-IN" dirty="0"/>
          </a:p>
        </p:txBody>
      </p:sp>
      <p:sp>
        <p:nvSpPr>
          <p:cNvPr id="14" name="Rectangle 13"/>
          <p:cNvSpPr/>
          <p:nvPr/>
        </p:nvSpPr>
        <p:spPr>
          <a:xfrm>
            <a:off x="1910713" y="5966142"/>
            <a:ext cx="1840229" cy="440267"/>
          </a:xfrm>
          <a:prstGeom prst="rect">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Protective</a:t>
            </a:r>
            <a:endParaRPr lang="en-IN" dirty="0"/>
          </a:p>
        </p:txBody>
      </p:sp>
      <p:sp>
        <p:nvSpPr>
          <p:cNvPr id="15" name="Rectangle 14"/>
          <p:cNvSpPr/>
          <p:nvPr/>
        </p:nvSpPr>
        <p:spPr>
          <a:xfrm>
            <a:off x="3488266" y="660546"/>
            <a:ext cx="3826933" cy="1739369"/>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6" name="TextBox 15"/>
          <p:cNvSpPr txBox="1"/>
          <p:nvPr/>
        </p:nvSpPr>
        <p:spPr>
          <a:xfrm>
            <a:off x="3488265" y="654384"/>
            <a:ext cx="4025899" cy="1754326"/>
          </a:xfrm>
          <a:prstGeom prst="rect">
            <a:avLst/>
          </a:prstGeom>
          <a:noFill/>
        </p:spPr>
        <p:txBody>
          <a:bodyPr wrap="square" rtlCol="0">
            <a:spAutoFit/>
          </a:bodyPr>
          <a:lstStyle/>
          <a:p>
            <a:r>
              <a:rPr lang="en-US" b="1" dirty="0"/>
              <a:t>Bio:</a:t>
            </a:r>
          </a:p>
          <a:p>
            <a:r>
              <a:rPr lang="en-US" dirty="0"/>
              <a:t>Riya,18 years-old first-year computer Science Student, is excited yet. Overwhelmed city by college life. She want approachable mentors to guide her in academics, clubs, and career choices.</a:t>
            </a:r>
            <a:endParaRPr lang="en-IN" dirty="0"/>
          </a:p>
        </p:txBody>
      </p:sp>
      <p:sp>
        <p:nvSpPr>
          <p:cNvPr id="17" name="TextBox 16"/>
          <p:cNvSpPr txBox="1"/>
          <p:nvPr/>
        </p:nvSpPr>
        <p:spPr>
          <a:xfrm>
            <a:off x="3538182" y="2418364"/>
            <a:ext cx="2074334" cy="369332"/>
          </a:xfrm>
          <a:prstGeom prst="rect">
            <a:avLst/>
          </a:prstGeom>
          <a:noFill/>
        </p:spPr>
        <p:txBody>
          <a:bodyPr wrap="square" rtlCol="0">
            <a:spAutoFit/>
          </a:bodyPr>
          <a:lstStyle/>
          <a:p>
            <a:r>
              <a:rPr lang="en-IN" b="1" dirty="0"/>
              <a:t>Personality:</a:t>
            </a:r>
          </a:p>
        </p:txBody>
      </p:sp>
      <p:sp>
        <p:nvSpPr>
          <p:cNvPr id="18" name="TextBox 17"/>
          <p:cNvSpPr txBox="1"/>
          <p:nvPr/>
        </p:nvSpPr>
        <p:spPr>
          <a:xfrm>
            <a:off x="3606799" y="2724968"/>
            <a:ext cx="3708400" cy="276999"/>
          </a:xfrm>
          <a:prstGeom prst="rect">
            <a:avLst/>
          </a:prstGeom>
          <a:noFill/>
        </p:spPr>
        <p:txBody>
          <a:bodyPr wrap="square" rtlCol="0">
            <a:spAutoFit/>
          </a:bodyPr>
          <a:lstStyle/>
          <a:p>
            <a:r>
              <a:rPr lang="en-IN" sz="1200" dirty="0"/>
              <a:t>Introvert                                                                  Extrovert                                                      </a:t>
            </a:r>
          </a:p>
        </p:txBody>
      </p:sp>
      <p:sp>
        <p:nvSpPr>
          <p:cNvPr id="19" name="Rectangle 18"/>
          <p:cNvSpPr/>
          <p:nvPr/>
        </p:nvSpPr>
        <p:spPr>
          <a:xfrm>
            <a:off x="3657602" y="2960603"/>
            <a:ext cx="3606794" cy="87058"/>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0" name="Rectangle 19"/>
          <p:cNvSpPr/>
          <p:nvPr/>
        </p:nvSpPr>
        <p:spPr>
          <a:xfrm flipH="1">
            <a:off x="4072466" y="2919800"/>
            <a:ext cx="228600" cy="82264"/>
          </a:xfrm>
          <a:prstGeom prst="rect">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Rectangle 20"/>
          <p:cNvSpPr/>
          <p:nvPr/>
        </p:nvSpPr>
        <p:spPr>
          <a:xfrm>
            <a:off x="3657602" y="3319907"/>
            <a:ext cx="3606796" cy="45719"/>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TextBox 21"/>
          <p:cNvSpPr txBox="1"/>
          <p:nvPr/>
        </p:nvSpPr>
        <p:spPr>
          <a:xfrm>
            <a:off x="3621710" y="3091665"/>
            <a:ext cx="3759199" cy="276999"/>
          </a:xfrm>
          <a:prstGeom prst="rect">
            <a:avLst/>
          </a:prstGeom>
          <a:noFill/>
        </p:spPr>
        <p:txBody>
          <a:bodyPr wrap="square" rtlCol="0">
            <a:spAutoFit/>
          </a:bodyPr>
          <a:lstStyle/>
          <a:p>
            <a:r>
              <a:rPr lang="en-IN" sz="1200" dirty="0"/>
              <a:t>Tech-savvy                                                         Tech-newbie                                                     </a:t>
            </a:r>
          </a:p>
        </p:txBody>
      </p:sp>
      <p:sp>
        <p:nvSpPr>
          <p:cNvPr id="23" name="Rectangle 22"/>
          <p:cNvSpPr/>
          <p:nvPr/>
        </p:nvSpPr>
        <p:spPr>
          <a:xfrm flipH="1">
            <a:off x="4301066" y="3283290"/>
            <a:ext cx="228600" cy="82264"/>
          </a:xfrm>
          <a:prstGeom prst="rect">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p:cNvSpPr txBox="1"/>
          <p:nvPr/>
        </p:nvSpPr>
        <p:spPr>
          <a:xfrm>
            <a:off x="3539066" y="3429000"/>
            <a:ext cx="3776133" cy="369332"/>
          </a:xfrm>
          <a:prstGeom prst="rect">
            <a:avLst/>
          </a:prstGeom>
          <a:noFill/>
        </p:spPr>
        <p:txBody>
          <a:bodyPr wrap="square" rtlCol="0">
            <a:spAutoFit/>
          </a:bodyPr>
          <a:lstStyle/>
          <a:p>
            <a:endParaRPr lang="en-IN" dirty="0"/>
          </a:p>
        </p:txBody>
      </p:sp>
      <p:sp>
        <p:nvSpPr>
          <p:cNvPr id="25" name="TextBox 24"/>
          <p:cNvSpPr txBox="1"/>
          <p:nvPr/>
        </p:nvSpPr>
        <p:spPr>
          <a:xfrm>
            <a:off x="3606799" y="3349684"/>
            <a:ext cx="3877733" cy="276999"/>
          </a:xfrm>
          <a:prstGeom prst="rect">
            <a:avLst/>
          </a:prstGeom>
          <a:noFill/>
        </p:spPr>
        <p:txBody>
          <a:bodyPr wrap="square" rtlCol="0">
            <a:spAutoFit/>
          </a:bodyPr>
          <a:lstStyle/>
          <a:p>
            <a:r>
              <a:rPr lang="en-IN" sz="1200" dirty="0"/>
              <a:t>Analytical                                                                     Creative</a:t>
            </a:r>
          </a:p>
        </p:txBody>
      </p:sp>
      <p:sp>
        <p:nvSpPr>
          <p:cNvPr id="28" name="Rectangle 27"/>
          <p:cNvSpPr/>
          <p:nvPr/>
        </p:nvSpPr>
        <p:spPr>
          <a:xfrm>
            <a:off x="3657602" y="3575547"/>
            <a:ext cx="3606795" cy="90448"/>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9" name="Rectangle 28"/>
          <p:cNvSpPr/>
          <p:nvPr/>
        </p:nvSpPr>
        <p:spPr>
          <a:xfrm flipH="1">
            <a:off x="6443133" y="3622588"/>
            <a:ext cx="228600" cy="82264"/>
          </a:xfrm>
          <a:prstGeom prst="rect">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p:cNvSpPr txBox="1"/>
          <p:nvPr/>
        </p:nvSpPr>
        <p:spPr>
          <a:xfrm>
            <a:off x="3621710" y="3703723"/>
            <a:ext cx="3725332" cy="276999"/>
          </a:xfrm>
          <a:prstGeom prst="rect">
            <a:avLst/>
          </a:prstGeom>
          <a:noFill/>
        </p:spPr>
        <p:txBody>
          <a:bodyPr wrap="square" rtlCol="0">
            <a:spAutoFit/>
          </a:bodyPr>
          <a:lstStyle/>
          <a:p>
            <a:r>
              <a:rPr lang="en-IN" sz="1200" dirty="0"/>
              <a:t>Passive                                                                             Active</a:t>
            </a:r>
          </a:p>
        </p:txBody>
      </p:sp>
      <p:sp>
        <p:nvSpPr>
          <p:cNvPr id="32" name="Rectangle 31"/>
          <p:cNvSpPr/>
          <p:nvPr/>
        </p:nvSpPr>
        <p:spPr>
          <a:xfrm>
            <a:off x="3657602" y="3960136"/>
            <a:ext cx="3581397" cy="101320"/>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1" name="Rectangle 30"/>
          <p:cNvSpPr/>
          <p:nvPr/>
        </p:nvSpPr>
        <p:spPr>
          <a:xfrm flipH="1">
            <a:off x="5562599" y="3919004"/>
            <a:ext cx="228600" cy="82264"/>
          </a:xfrm>
          <a:prstGeom prst="rect">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4" name="TextBox 33"/>
          <p:cNvSpPr txBox="1"/>
          <p:nvPr/>
        </p:nvSpPr>
        <p:spPr>
          <a:xfrm>
            <a:off x="3657602" y="4223260"/>
            <a:ext cx="1566333" cy="369332"/>
          </a:xfrm>
          <a:prstGeom prst="rect">
            <a:avLst/>
          </a:prstGeom>
          <a:noFill/>
        </p:spPr>
        <p:txBody>
          <a:bodyPr wrap="square" rtlCol="0">
            <a:spAutoFit/>
          </a:bodyPr>
          <a:lstStyle/>
          <a:p>
            <a:r>
              <a:rPr lang="en-IN" b="1" dirty="0"/>
              <a:t>Needs:</a:t>
            </a:r>
          </a:p>
        </p:txBody>
      </p:sp>
      <p:sp>
        <p:nvSpPr>
          <p:cNvPr id="38" name="TextBox 37"/>
          <p:cNvSpPr txBox="1"/>
          <p:nvPr/>
        </p:nvSpPr>
        <p:spPr>
          <a:xfrm>
            <a:off x="3904018" y="4465240"/>
            <a:ext cx="3470448" cy="3293209"/>
          </a:xfrm>
          <a:prstGeom prst="rect">
            <a:avLst/>
          </a:prstGeom>
          <a:noFill/>
        </p:spPr>
        <p:txBody>
          <a:bodyPr wrap="square" rtlCol="0">
            <a:spAutoFit/>
          </a:bodyPr>
          <a:lstStyle/>
          <a:p>
            <a:pPr marL="285750" indent="-285750">
              <a:buFont typeface="Arial" panose="020B0604020202020204" pitchFamily="34" charset="0"/>
              <a:buChar char="•"/>
            </a:pPr>
            <a:r>
              <a:rPr lang="en-US" sz="1700" spc="-100" dirty="0">
                <a:solidFill>
                  <a:srgbClr val="000000"/>
                </a:solidFill>
              </a:rPr>
              <a:t>A safe, non-judgmental space to ask doubts.</a:t>
            </a:r>
          </a:p>
          <a:p>
            <a:pPr marL="285750" indent="-285750">
              <a:buFont typeface="Arial" panose="020B0604020202020204" pitchFamily="34" charset="0"/>
              <a:buChar char="•"/>
            </a:pPr>
            <a:r>
              <a:rPr lang="en-US" sz="1700" spc="-100" dirty="0">
                <a:solidFill>
                  <a:srgbClr val="000000"/>
                </a:solidFill>
              </a:rPr>
              <a:t>Easy-to-use platform for connecting with seniors </a:t>
            </a:r>
            <a:r>
              <a:rPr lang="en-IN" sz="1700" spc="-100" dirty="0">
                <a:solidFill>
                  <a:srgbClr val="000000"/>
                </a:solidFill>
              </a:rPr>
              <a:t>and professors.</a:t>
            </a:r>
          </a:p>
          <a:p>
            <a:pPr marL="285750" indent="-285750">
              <a:buFont typeface="Arial" panose="020B0604020202020204" pitchFamily="34" charset="0"/>
              <a:buChar char="•"/>
            </a:pPr>
            <a:r>
              <a:rPr lang="en-IN" sz="1700" spc="-100" dirty="0">
                <a:solidFill>
                  <a:srgbClr val="000000"/>
                </a:solidFill>
              </a:rPr>
              <a:t>Structured guidance (roadmaps, FAQs, resources).</a:t>
            </a:r>
          </a:p>
          <a:p>
            <a:pPr marL="285750" indent="-285750">
              <a:buFont typeface="Arial" panose="020B0604020202020204" pitchFamily="34" charset="0"/>
              <a:buChar char="•"/>
            </a:pPr>
            <a:r>
              <a:rPr lang="en-US" sz="1700" spc="-100" dirty="0">
                <a:solidFill>
                  <a:srgbClr val="000000"/>
                </a:solidFill>
              </a:rPr>
              <a:t>Emotional support and encouragement during </a:t>
            </a:r>
            <a:r>
              <a:rPr lang="en-IN" sz="1700" spc="-100" dirty="0">
                <a:solidFill>
                  <a:srgbClr val="000000"/>
                </a:solidFill>
              </a:rPr>
              <a:t>the transition.</a:t>
            </a:r>
          </a:p>
          <a:p>
            <a:endParaRPr lang="en-IN" spc="-100" dirty="0">
              <a:solidFill>
                <a:srgbClr val="000000"/>
              </a:solidFill>
            </a:endParaRPr>
          </a:p>
          <a:p>
            <a:endParaRPr lang="en-IN" spc="-100" dirty="0">
              <a:solidFill>
                <a:srgbClr val="000000"/>
              </a:solidFill>
            </a:endParaRPr>
          </a:p>
          <a:p>
            <a:endParaRPr lang="en-IN" spc="-100" dirty="0">
              <a:solidFill>
                <a:srgbClr val="000000"/>
              </a:solidFill>
            </a:endParaRPr>
          </a:p>
          <a:p>
            <a:endParaRPr lang="en-IN" dirty="0"/>
          </a:p>
        </p:txBody>
      </p:sp>
      <p:sp>
        <p:nvSpPr>
          <p:cNvPr id="39" name="TextBox 38"/>
          <p:cNvSpPr txBox="1"/>
          <p:nvPr/>
        </p:nvSpPr>
        <p:spPr>
          <a:xfrm>
            <a:off x="7433732" y="668168"/>
            <a:ext cx="1546438" cy="369332"/>
          </a:xfrm>
          <a:prstGeom prst="rect">
            <a:avLst/>
          </a:prstGeom>
          <a:noFill/>
        </p:spPr>
        <p:txBody>
          <a:bodyPr wrap="square" rtlCol="0">
            <a:spAutoFit/>
          </a:bodyPr>
          <a:lstStyle/>
          <a:p>
            <a:r>
              <a:rPr lang="en-IN" b="1" dirty="0"/>
              <a:t>Goals:</a:t>
            </a:r>
          </a:p>
        </p:txBody>
      </p:sp>
      <p:sp>
        <p:nvSpPr>
          <p:cNvPr id="40" name="TextBox 39"/>
          <p:cNvSpPr txBox="1"/>
          <p:nvPr/>
        </p:nvSpPr>
        <p:spPr>
          <a:xfrm>
            <a:off x="7433733" y="928410"/>
            <a:ext cx="4402667" cy="4524315"/>
          </a:xfrm>
          <a:prstGeom prst="rect">
            <a:avLst/>
          </a:prstGeom>
          <a:noFill/>
        </p:spPr>
        <p:txBody>
          <a:bodyPr wrap="square" rtlCol="0">
            <a:spAutoFit/>
          </a:bodyPr>
          <a:lstStyle/>
          <a:p>
            <a:pPr marL="285750" indent="-285750">
              <a:buFont typeface="Arial" panose="020B0604020202020204" pitchFamily="34" charset="0"/>
              <a:buChar char="•"/>
            </a:pPr>
            <a:r>
              <a:rPr lang="en-IN" spc="-100" dirty="0">
                <a:solidFill>
                  <a:srgbClr val="000000"/>
                </a:solidFill>
              </a:rPr>
              <a:t>Find approachable mentors  (seniors/professors).</a:t>
            </a:r>
          </a:p>
          <a:p>
            <a:pPr marL="285750" indent="-285750">
              <a:buFont typeface="Arial" panose="020B0604020202020204" pitchFamily="34" charset="0"/>
              <a:buChar char="•"/>
            </a:pPr>
            <a:r>
              <a:rPr lang="en-US" spc="-100" dirty="0">
                <a:solidFill>
                  <a:srgbClr val="000000"/>
                </a:solidFill>
              </a:rPr>
              <a:t>Get clarity on academics, career path, and  </a:t>
            </a:r>
            <a:r>
              <a:rPr lang="en-IN" spc="-100" dirty="0">
                <a:solidFill>
                  <a:srgbClr val="000000"/>
                </a:solidFill>
              </a:rPr>
              <a:t>college processes.</a:t>
            </a:r>
          </a:p>
          <a:p>
            <a:pPr marL="285750" indent="-285750">
              <a:buFont typeface="Arial" panose="020B0604020202020204" pitchFamily="34" charset="0"/>
              <a:buChar char="•"/>
            </a:pPr>
            <a:r>
              <a:rPr lang="en-US" spc="-100" dirty="0">
                <a:solidFill>
                  <a:srgbClr val="000000"/>
                </a:solidFill>
              </a:rPr>
              <a:t>Adjust smoothly into campus culture (friends, clubs, events). Build confidence to ask questions without fear of judgment.</a:t>
            </a:r>
          </a:p>
          <a:p>
            <a:pPr marL="285750" indent="-285750">
              <a:buFont typeface="Arial" panose="020B0604020202020204" pitchFamily="34" charset="0"/>
              <a:buChar char="•"/>
            </a:pPr>
            <a:r>
              <a:rPr lang="en-IN" spc="-100" dirty="0">
                <a:solidFill>
                  <a:srgbClr val="000000"/>
                </a:solidFill>
              </a:rPr>
              <a:t>Explore extracurricular opportunities beyond academics</a:t>
            </a:r>
            <a:r>
              <a:rPr lang="en-IN" sz="1600" spc="-100" dirty="0">
                <a:solidFill>
                  <a:srgbClr val="000000"/>
                </a:solidFill>
              </a:rPr>
              <a:t>.</a:t>
            </a:r>
          </a:p>
          <a:p>
            <a:pPr marL="285750" indent="-285750">
              <a:buFont typeface="Arial" panose="020B0604020202020204" pitchFamily="34" charset="0"/>
              <a:buChar char="•"/>
            </a:pPr>
            <a:r>
              <a:rPr lang="en-US" spc="-100" dirty="0">
                <a:solidFill>
                  <a:srgbClr val="000000"/>
                </a:solidFill>
              </a:rPr>
              <a:t>Build confidence to ask questions without fear </a:t>
            </a:r>
            <a:r>
              <a:rPr lang="en-IN" spc="-100" dirty="0">
                <a:solidFill>
                  <a:srgbClr val="000000"/>
                </a:solidFill>
              </a:rPr>
              <a:t>of judgment.</a:t>
            </a:r>
          </a:p>
          <a:p>
            <a:pPr marL="285750" indent="-285750">
              <a:buFont typeface="Arial" panose="020B0604020202020204" pitchFamily="34" charset="0"/>
              <a:buChar char="•"/>
            </a:pPr>
            <a:endParaRPr lang="en-IN" spc="-100" dirty="0">
              <a:solidFill>
                <a:srgbClr val="000000"/>
              </a:solidFill>
            </a:endParaRPr>
          </a:p>
          <a:p>
            <a:endParaRPr lang="en-US" spc="-100" dirty="0">
              <a:solidFill>
                <a:srgbClr val="000000"/>
              </a:solidFill>
            </a:endParaRPr>
          </a:p>
          <a:p>
            <a:endParaRPr lang="en-US" spc="-100" dirty="0">
              <a:solidFill>
                <a:srgbClr val="000000"/>
              </a:solidFill>
            </a:endParaRPr>
          </a:p>
          <a:p>
            <a:endParaRPr lang="en-IN" spc="-100" dirty="0">
              <a:solidFill>
                <a:srgbClr val="000000"/>
              </a:solidFill>
            </a:endParaRPr>
          </a:p>
          <a:p>
            <a:endParaRPr lang="en-IN" dirty="0"/>
          </a:p>
        </p:txBody>
      </p:sp>
      <p:sp>
        <p:nvSpPr>
          <p:cNvPr id="41" name="TextBox 40"/>
          <p:cNvSpPr txBox="1"/>
          <p:nvPr/>
        </p:nvSpPr>
        <p:spPr>
          <a:xfrm>
            <a:off x="7447702" y="3953574"/>
            <a:ext cx="1913466" cy="369332"/>
          </a:xfrm>
          <a:prstGeom prst="rect">
            <a:avLst/>
          </a:prstGeom>
          <a:noFill/>
        </p:spPr>
        <p:txBody>
          <a:bodyPr wrap="square" rtlCol="0">
            <a:spAutoFit/>
          </a:bodyPr>
          <a:lstStyle/>
          <a:p>
            <a:r>
              <a:rPr lang="en-IN" b="1" dirty="0"/>
              <a:t>Frustration:</a:t>
            </a:r>
          </a:p>
        </p:txBody>
      </p:sp>
      <p:sp>
        <p:nvSpPr>
          <p:cNvPr id="43" name="TextBox 42"/>
          <p:cNvSpPr txBox="1"/>
          <p:nvPr/>
        </p:nvSpPr>
        <p:spPr>
          <a:xfrm>
            <a:off x="7447703" y="4322906"/>
            <a:ext cx="4639734" cy="4524315"/>
          </a:xfrm>
          <a:prstGeom prst="rect">
            <a:avLst/>
          </a:prstGeom>
          <a:noFill/>
        </p:spPr>
        <p:txBody>
          <a:bodyPr wrap="square" rtlCol="0">
            <a:spAutoFit/>
          </a:bodyPr>
          <a:lstStyle/>
          <a:p>
            <a:r>
              <a:rPr lang="en-IN" spc="-100" dirty="0">
                <a:solidFill>
                  <a:srgbClr val="000000"/>
                </a:solidFill>
              </a:rPr>
              <a:t>Nervous about approaching professors or seniors directly.</a:t>
            </a:r>
          </a:p>
          <a:p>
            <a:r>
              <a:rPr lang="en-IN" spc="-100" dirty="0">
                <a:solidFill>
                  <a:srgbClr val="000000"/>
                </a:solidFill>
              </a:rPr>
              <a:t>Lost in unorganized WhatsApp/Telegram groups.</a:t>
            </a:r>
          </a:p>
          <a:p>
            <a:r>
              <a:rPr lang="en-US" spc="-100" dirty="0">
                <a:solidFill>
                  <a:srgbClr val="000000"/>
                </a:solidFill>
              </a:rPr>
              <a:t>Unsure about how to choose </a:t>
            </a:r>
            <a:r>
              <a:rPr lang="en-IN" spc="-100" dirty="0">
                <a:solidFill>
                  <a:srgbClr val="000000"/>
                </a:solidFill>
              </a:rPr>
              <a:t>electives, clubs, or opportunities. </a:t>
            </a:r>
          </a:p>
          <a:p>
            <a:r>
              <a:rPr lang="en-US" spc="-100" dirty="0">
                <a:solidFill>
                  <a:srgbClr val="000000"/>
                </a:solidFill>
              </a:rPr>
              <a:t>Hesitant to ask “basic” questions for fear of being judged.</a:t>
            </a:r>
          </a:p>
          <a:p>
            <a:endParaRPr lang="en-US" spc="-100" dirty="0">
              <a:solidFill>
                <a:srgbClr val="000000"/>
              </a:solidFill>
            </a:endParaRPr>
          </a:p>
          <a:p>
            <a:endParaRPr lang="en-US" spc="-100" dirty="0">
              <a:solidFill>
                <a:srgbClr val="000000"/>
              </a:solidFill>
            </a:endParaRPr>
          </a:p>
          <a:p>
            <a:endParaRPr lang="en-IN" spc="-100" dirty="0">
              <a:solidFill>
                <a:srgbClr val="000000"/>
              </a:solidFill>
            </a:endParaRPr>
          </a:p>
          <a:p>
            <a:endParaRPr lang="en-IN" spc="-100" dirty="0">
              <a:solidFill>
                <a:srgbClr val="000000"/>
              </a:solidFill>
            </a:endParaRPr>
          </a:p>
          <a:p>
            <a:endParaRPr lang="en-US" spc="-100" dirty="0">
              <a:solidFill>
                <a:srgbClr val="000000"/>
              </a:solidFill>
            </a:endParaRPr>
          </a:p>
          <a:p>
            <a:endParaRPr lang="en-IN" spc="-100" dirty="0">
              <a:solidFill>
                <a:srgbClr val="000000"/>
              </a:solidFill>
            </a:endParaRPr>
          </a:p>
          <a:p>
            <a:endParaRPr lang="en-IN" spc="-100" dirty="0">
              <a:solidFill>
                <a:srgbClr val="000000"/>
              </a:solidFill>
            </a:endParaRPr>
          </a:p>
          <a:p>
            <a:r>
              <a:rPr lang="en-IN" spc="-100" dirty="0">
                <a:solidFill>
                  <a:srgbClr val="000000"/>
                </a:solidFill>
              </a:rPr>
              <a:t> </a:t>
            </a:r>
          </a:p>
          <a:p>
            <a:endParaRPr lang="en-IN" dirty="0"/>
          </a:p>
        </p:txBody>
      </p:sp>
    </p:spTree>
  </p:cSld>
  <p:clrMapOvr>
    <a:masterClrMapping/>
  </p:clrMapOvr>
  <p:transition spd="slow">
    <p:push dir="u"/>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alpha val="60000"/>
          </a:schemeClr>
        </a:solidFill>
        <a:effectLst/>
      </p:bgPr>
    </p:bg>
    <p:spTree>
      <p:nvGrpSpPr>
        <p:cNvPr id="1" name="">
          <a:extLst>
            <a:ext uri="{FF2B5EF4-FFF2-40B4-BE49-F238E27FC236}">
              <a16:creationId xmlns:a16="http://schemas.microsoft.com/office/drawing/2014/main" xmlns="" id="{0412C448-6447-B1B3-50FB-16BBBA0839BC}"/>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xmlns="" id="{996DC9E1-0DB1-0F88-E1A5-0B432CEA9490}"/>
              </a:ext>
            </a:extLst>
          </p:cNvPr>
          <p:cNvSpPr txBox="1"/>
          <p:nvPr/>
        </p:nvSpPr>
        <p:spPr>
          <a:xfrm>
            <a:off x="3310467" y="2676142"/>
            <a:ext cx="8382000" cy="1015663"/>
          </a:xfrm>
          <a:prstGeom prst="rect">
            <a:avLst/>
          </a:prstGeom>
          <a:noFill/>
        </p:spPr>
        <p:txBody>
          <a:bodyPr wrap="square" rtlCol="0">
            <a:spAutoFit/>
          </a:bodyPr>
          <a:lstStyle/>
          <a:p>
            <a:r>
              <a:rPr lang="en-US" sz="6000" b="1" dirty="0" smtClean="0">
                <a:latin typeface="Californian FB" panose="0207040306080B030204" pitchFamily="18" charset="0"/>
              </a:rPr>
              <a:t>A Day in Life</a:t>
            </a:r>
            <a:endParaRPr lang="en-IN" sz="9600" b="1" dirty="0">
              <a:latin typeface="Californian FB" panose="0207040306080B030204" pitchFamily="18" charset="0"/>
            </a:endParaRPr>
          </a:p>
        </p:txBody>
      </p:sp>
      <p:sp>
        <p:nvSpPr>
          <p:cNvPr id="3" name="Rectangle 2">
            <a:extLst>
              <a:ext uri="{FF2B5EF4-FFF2-40B4-BE49-F238E27FC236}">
                <a16:creationId xmlns:a16="http://schemas.microsoft.com/office/drawing/2014/main" xmlns="" id="{29E04B34-2F1C-5DA0-21C4-ECF3F613FB92}"/>
              </a:ext>
            </a:extLst>
          </p:cNvPr>
          <p:cNvSpPr/>
          <p:nvPr/>
        </p:nvSpPr>
        <p:spPr>
          <a:xfrm>
            <a:off x="0" y="0"/>
            <a:ext cx="1049867" cy="3022600"/>
          </a:xfrm>
          <a:prstGeom prst="rect">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Rectangle 3">
            <a:extLst>
              <a:ext uri="{FF2B5EF4-FFF2-40B4-BE49-F238E27FC236}">
                <a16:creationId xmlns:a16="http://schemas.microsoft.com/office/drawing/2014/main" xmlns="" id="{F6B2AC39-6DEF-2663-BCAA-A1232D0C0D06}"/>
              </a:ext>
            </a:extLst>
          </p:cNvPr>
          <p:cNvSpPr/>
          <p:nvPr/>
        </p:nvSpPr>
        <p:spPr>
          <a:xfrm>
            <a:off x="1049867" y="0"/>
            <a:ext cx="914400" cy="2565400"/>
          </a:xfrm>
          <a:prstGeom prst="rect">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a:extLst>
              <a:ext uri="{FF2B5EF4-FFF2-40B4-BE49-F238E27FC236}">
                <a16:creationId xmlns:a16="http://schemas.microsoft.com/office/drawing/2014/main" xmlns="" id="{D0DCA0FB-46E7-2892-D4D2-A0024A7C51F8}"/>
              </a:ext>
            </a:extLst>
          </p:cNvPr>
          <p:cNvSpPr/>
          <p:nvPr/>
        </p:nvSpPr>
        <p:spPr>
          <a:xfrm rot="10800000">
            <a:off x="11144527" y="3785326"/>
            <a:ext cx="1047473" cy="3072674"/>
          </a:xfrm>
          <a:prstGeom prst="rect">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xmlns="" id="{9CCC0614-A42D-C986-82BD-C3B962A9740D}"/>
              </a:ext>
            </a:extLst>
          </p:cNvPr>
          <p:cNvSpPr/>
          <p:nvPr/>
        </p:nvSpPr>
        <p:spPr>
          <a:xfrm rot="10800000">
            <a:off x="10230127" y="4292600"/>
            <a:ext cx="914400" cy="2565400"/>
          </a:xfrm>
          <a:prstGeom prst="rect">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40221417"/>
      </p:ext>
    </p:extLst>
  </p:cSld>
  <p:clrMapOvr>
    <a:masterClrMapping/>
  </p:clrMapOvr>
  <p:transition spd="slow">
    <p:push dir="u"/>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alpha val="60000"/>
          </a:schemeClr>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1" y="-1"/>
            <a:ext cx="12192000" cy="6858001"/>
          </a:xfrm>
          <a:prstGeom prst="rect">
            <a:avLst/>
          </a:prstGeom>
        </p:spPr>
      </p:pic>
    </p:spTree>
  </p:cSld>
  <p:clrMapOvr>
    <a:masterClrMapping/>
  </p:clrMapOvr>
  <p:transition spd="slow">
    <p:push dir="u"/>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alpha val="60000"/>
          </a:schemeClr>
        </a:solidFill>
        <a:effectLst/>
      </p:bgPr>
    </p:bg>
    <p:spTree>
      <p:nvGrpSpPr>
        <p:cNvPr id="1" name=""/>
        <p:cNvGrpSpPr/>
        <p:nvPr/>
      </p:nvGrpSpPr>
      <p:grpSpPr>
        <a:xfrm>
          <a:off x="0" y="0"/>
          <a:ext cx="0" cy="0"/>
          <a:chOff x="0" y="0"/>
          <a:chExt cx="0" cy="0"/>
        </a:xfrm>
      </p:grpSpPr>
      <p:sp>
        <p:nvSpPr>
          <p:cNvPr id="2" name="TextBox 1"/>
          <p:cNvSpPr txBox="1"/>
          <p:nvPr/>
        </p:nvSpPr>
        <p:spPr>
          <a:xfrm>
            <a:off x="3310467" y="2676142"/>
            <a:ext cx="8382000" cy="1015663"/>
          </a:xfrm>
          <a:prstGeom prst="rect">
            <a:avLst/>
          </a:prstGeom>
          <a:noFill/>
        </p:spPr>
        <p:txBody>
          <a:bodyPr wrap="square" rtlCol="0">
            <a:spAutoFit/>
          </a:bodyPr>
          <a:lstStyle/>
          <a:p>
            <a:r>
              <a:rPr lang="en-US" sz="6000" b="1" dirty="0">
                <a:latin typeface="Californian FB" panose="0207040306080B030204" pitchFamily="18" charset="0"/>
              </a:rPr>
              <a:t>Empathy Map</a:t>
            </a:r>
            <a:endParaRPr lang="en-IN" sz="6000" b="1" dirty="0">
              <a:latin typeface="Californian FB" panose="0207040306080B030204" pitchFamily="18" charset="0"/>
            </a:endParaRPr>
          </a:p>
        </p:txBody>
      </p:sp>
      <p:sp>
        <p:nvSpPr>
          <p:cNvPr id="3" name="Rectangle 2"/>
          <p:cNvSpPr/>
          <p:nvPr/>
        </p:nvSpPr>
        <p:spPr>
          <a:xfrm>
            <a:off x="0" y="0"/>
            <a:ext cx="1049867" cy="3022600"/>
          </a:xfrm>
          <a:prstGeom prst="rect">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Rectangle 3"/>
          <p:cNvSpPr/>
          <p:nvPr/>
        </p:nvSpPr>
        <p:spPr>
          <a:xfrm>
            <a:off x="1049867" y="0"/>
            <a:ext cx="914400" cy="2565400"/>
          </a:xfrm>
          <a:prstGeom prst="rect">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p:cNvSpPr/>
          <p:nvPr/>
        </p:nvSpPr>
        <p:spPr>
          <a:xfrm rot="10800000">
            <a:off x="11144527" y="3785326"/>
            <a:ext cx="1047473" cy="3072674"/>
          </a:xfrm>
          <a:prstGeom prst="rect">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p:cNvSpPr/>
          <p:nvPr/>
        </p:nvSpPr>
        <p:spPr>
          <a:xfrm rot="10800000">
            <a:off x="10230127" y="4292600"/>
            <a:ext cx="914400" cy="2565400"/>
          </a:xfrm>
          <a:prstGeom prst="rect">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transition spd="slow">
    <p:push dir="u"/>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b="1" dirty="0"/>
          </a:p>
        </p:txBody>
      </p:sp>
      <p:cxnSp>
        <p:nvCxnSpPr>
          <p:cNvPr id="6" name="Straight Connector 5"/>
          <p:cNvCxnSpPr/>
          <p:nvPr/>
        </p:nvCxnSpPr>
        <p:spPr>
          <a:xfrm>
            <a:off x="0" y="149420"/>
            <a:ext cx="12080240" cy="6708580"/>
          </a:xfrm>
          <a:prstGeom prst="line">
            <a:avLst/>
          </a:prstGeom>
        </p:spPr>
        <p:style>
          <a:lnRef idx="1">
            <a:schemeClr val="dk1"/>
          </a:lnRef>
          <a:fillRef idx="0">
            <a:schemeClr val="dk1"/>
          </a:fillRef>
          <a:effectRef idx="0">
            <a:schemeClr val="dk1"/>
          </a:effectRef>
          <a:fontRef idx="minor">
            <a:schemeClr val="tx1"/>
          </a:fontRef>
        </p:style>
      </p:cxnSp>
      <p:cxnSp>
        <p:nvCxnSpPr>
          <p:cNvPr id="13" name="Straight Connector 12"/>
          <p:cNvCxnSpPr/>
          <p:nvPr/>
        </p:nvCxnSpPr>
        <p:spPr>
          <a:xfrm flipV="1">
            <a:off x="0" y="0"/>
            <a:ext cx="12192000" cy="6858000"/>
          </a:xfrm>
          <a:prstGeom prst="line">
            <a:avLst/>
          </a:prstGeom>
        </p:spPr>
        <p:style>
          <a:lnRef idx="1">
            <a:schemeClr val="dk1"/>
          </a:lnRef>
          <a:fillRef idx="0">
            <a:schemeClr val="dk1"/>
          </a:fillRef>
          <a:effectRef idx="0">
            <a:schemeClr val="dk1"/>
          </a:effectRef>
          <a:fontRef idx="minor">
            <a:schemeClr val="tx1"/>
          </a:fontRef>
        </p:style>
      </p:cxnSp>
      <p:sp>
        <p:nvSpPr>
          <p:cNvPr id="4" name="Freeform: Shape 3"/>
          <p:cNvSpPr/>
          <p:nvPr/>
        </p:nvSpPr>
        <p:spPr>
          <a:xfrm rot="21415224">
            <a:off x="3641380" y="1177812"/>
            <a:ext cx="5008293" cy="4643582"/>
          </a:xfrm>
          <a:custGeom>
            <a:avLst/>
            <a:gdLst>
              <a:gd name="connsiteX0" fmla="*/ 2678166 w 5205307"/>
              <a:gd name="connsiteY0" fmla="*/ 8561 h 5008034"/>
              <a:gd name="connsiteX1" fmla="*/ 4833386 w 5205307"/>
              <a:gd name="connsiteY1" fmla="*/ 1759399 h 5008034"/>
              <a:gd name="connsiteX2" fmla="*/ 4880177 w 5205307"/>
              <a:gd name="connsiteY2" fmla="*/ 1943712 h 5008034"/>
              <a:gd name="connsiteX3" fmla="*/ 5205307 w 5205307"/>
              <a:gd name="connsiteY3" fmla="*/ 2614083 h 5008034"/>
              <a:gd name="connsiteX4" fmla="*/ 4939047 w 5205307"/>
              <a:gd name="connsiteY4" fmla="*/ 2614083 h 5008034"/>
              <a:gd name="connsiteX5" fmla="*/ 4931770 w 5205307"/>
              <a:gd name="connsiteY5" fmla="*/ 2760038 h 5008034"/>
              <a:gd name="connsiteX6" fmla="*/ 4908898 w 5205307"/>
              <a:gd name="connsiteY6" fmla="*/ 2915072 h 5008034"/>
              <a:gd name="connsiteX7" fmla="*/ 4165042 w 5205307"/>
              <a:gd name="connsiteY7" fmla="*/ 3068721 h 5008034"/>
              <a:gd name="connsiteX8" fmla="*/ 4673641 w 5205307"/>
              <a:gd name="connsiteY8" fmla="*/ 3644735 h 5008034"/>
              <a:gd name="connsiteX9" fmla="*/ 4563052 w 5205307"/>
              <a:gd name="connsiteY9" fmla="*/ 3840930 h 5008034"/>
              <a:gd name="connsiteX10" fmla="*/ 2472267 w 5205307"/>
              <a:gd name="connsiteY10" fmla="*/ 5008034 h 5008034"/>
              <a:gd name="connsiteX11" fmla="*/ 0 w 5205307"/>
              <a:gd name="connsiteY11" fmla="*/ 2504017 h 5008034"/>
              <a:gd name="connsiteX12" fmla="*/ 2472267 w 5205307"/>
              <a:gd name="connsiteY12" fmla="*/ 0 h 5008034"/>
              <a:gd name="connsiteX13" fmla="*/ 2678166 w 5205307"/>
              <a:gd name="connsiteY13" fmla="*/ 8561 h 5008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05307" h="5008034">
                <a:moveTo>
                  <a:pt x="2678166" y="8561"/>
                </a:moveTo>
                <a:cubicBezTo>
                  <a:pt x="3696547" y="93602"/>
                  <a:pt x="4539933" y="803800"/>
                  <a:pt x="4833386" y="1759399"/>
                </a:cubicBezTo>
                <a:lnTo>
                  <a:pt x="4880177" y="1943712"/>
                </a:lnTo>
                <a:lnTo>
                  <a:pt x="5205307" y="2614083"/>
                </a:lnTo>
                <a:lnTo>
                  <a:pt x="4939047" y="2614083"/>
                </a:lnTo>
                <a:lnTo>
                  <a:pt x="4931770" y="2760038"/>
                </a:lnTo>
                <a:lnTo>
                  <a:pt x="4908898" y="2915072"/>
                </a:lnTo>
                <a:lnTo>
                  <a:pt x="4165042" y="3068721"/>
                </a:lnTo>
                <a:lnTo>
                  <a:pt x="4673641" y="3644735"/>
                </a:lnTo>
                <a:lnTo>
                  <a:pt x="4563052" y="3840930"/>
                </a:lnTo>
                <a:cubicBezTo>
                  <a:pt x="4124951" y="4542311"/>
                  <a:pt x="3352307" y="5008034"/>
                  <a:pt x="2472267" y="5008034"/>
                </a:cubicBezTo>
                <a:cubicBezTo>
                  <a:pt x="1106872" y="5008034"/>
                  <a:pt x="0" y="3886947"/>
                  <a:pt x="0" y="2504017"/>
                </a:cubicBezTo>
                <a:cubicBezTo>
                  <a:pt x="0" y="1121087"/>
                  <a:pt x="1106872" y="0"/>
                  <a:pt x="2472267" y="0"/>
                </a:cubicBezTo>
                <a:cubicBezTo>
                  <a:pt x="2541604" y="0"/>
                  <a:pt x="2610274" y="2891"/>
                  <a:pt x="2678166" y="8561"/>
                </a:cubicBezTo>
                <a:close/>
              </a:path>
            </a:pathLst>
          </a:cu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9" name="Freeform: Shape 18"/>
          <p:cNvSpPr/>
          <p:nvPr/>
        </p:nvSpPr>
        <p:spPr>
          <a:xfrm>
            <a:off x="3331926" y="2806700"/>
            <a:ext cx="334141" cy="1244600"/>
          </a:xfrm>
          <a:custGeom>
            <a:avLst/>
            <a:gdLst>
              <a:gd name="connsiteX0" fmla="*/ 203200 w 359787"/>
              <a:gd name="connsiteY0" fmla="*/ 0 h 1371600"/>
              <a:gd name="connsiteX1" fmla="*/ 346884 w 359787"/>
              <a:gd name="connsiteY1" fmla="*/ 200866 h 1371600"/>
              <a:gd name="connsiteX2" fmla="*/ 359787 w 359787"/>
              <a:gd name="connsiteY2" fmla="*/ 265455 h 1371600"/>
              <a:gd name="connsiteX3" fmla="*/ 324808 w 359787"/>
              <a:gd name="connsiteY3" fmla="*/ 273036 h 1371600"/>
              <a:gd name="connsiteX4" fmla="*/ 162560 w 359787"/>
              <a:gd name="connsiteY4" fmla="*/ 701040 h 1371600"/>
              <a:gd name="connsiteX5" fmla="*/ 324808 w 359787"/>
              <a:gd name="connsiteY5" fmla="*/ 1129044 h 1371600"/>
              <a:gd name="connsiteX6" fmla="*/ 353951 w 359787"/>
              <a:gd name="connsiteY6" fmla="*/ 1135361 h 1371600"/>
              <a:gd name="connsiteX7" fmla="*/ 346884 w 359787"/>
              <a:gd name="connsiteY7" fmla="*/ 1170734 h 1371600"/>
              <a:gd name="connsiteX8" fmla="*/ 203200 w 359787"/>
              <a:gd name="connsiteY8" fmla="*/ 1371600 h 1371600"/>
              <a:gd name="connsiteX9" fmla="*/ 0 w 359787"/>
              <a:gd name="connsiteY9" fmla="*/ 685800 h 1371600"/>
              <a:gd name="connsiteX10" fmla="*/ 203200 w 359787"/>
              <a:gd name="connsiteY10"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9787" h="1371600">
                <a:moveTo>
                  <a:pt x="203200" y="0"/>
                </a:moveTo>
                <a:cubicBezTo>
                  <a:pt x="259312" y="0"/>
                  <a:pt x="310112" y="76761"/>
                  <a:pt x="346884" y="200866"/>
                </a:cubicBezTo>
                <a:lnTo>
                  <a:pt x="359787" y="265455"/>
                </a:lnTo>
                <a:lnTo>
                  <a:pt x="324808" y="273036"/>
                </a:lnTo>
                <a:cubicBezTo>
                  <a:pt x="232214" y="313773"/>
                  <a:pt x="162560" y="489918"/>
                  <a:pt x="162560" y="701040"/>
                </a:cubicBezTo>
                <a:cubicBezTo>
                  <a:pt x="162560" y="912162"/>
                  <a:pt x="232214" y="1088307"/>
                  <a:pt x="324808" y="1129044"/>
                </a:cubicBezTo>
                <a:lnTo>
                  <a:pt x="353951" y="1135361"/>
                </a:lnTo>
                <a:lnTo>
                  <a:pt x="346884" y="1170734"/>
                </a:lnTo>
                <a:cubicBezTo>
                  <a:pt x="310112" y="1294839"/>
                  <a:pt x="259312" y="1371600"/>
                  <a:pt x="203200" y="1371600"/>
                </a:cubicBezTo>
                <a:cubicBezTo>
                  <a:pt x="90976" y="1371600"/>
                  <a:pt x="0" y="1064557"/>
                  <a:pt x="0" y="685800"/>
                </a:cubicBezTo>
                <a:cubicBezTo>
                  <a:pt x="0" y="307043"/>
                  <a:pt x="90976" y="0"/>
                  <a:pt x="203200" y="0"/>
                </a:cubicBezTo>
                <a:close/>
              </a:path>
            </a:pathLst>
          </a:cu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5" name="Oval 4"/>
          <p:cNvSpPr/>
          <p:nvPr/>
        </p:nvSpPr>
        <p:spPr>
          <a:xfrm>
            <a:off x="7882467" y="2328333"/>
            <a:ext cx="127000" cy="364067"/>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
        <p:nvSpPr>
          <p:cNvPr id="7" name="TextBox 6"/>
          <p:cNvSpPr txBox="1"/>
          <p:nvPr/>
        </p:nvSpPr>
        <p:spPr>
          <a:xfrm>
            <a:off x="308351" y="2464914"/>
            <a:ext cx="2810593" cy="1631216"/>
          </a:xfrm>
          <a:prstGeom prst="rect">
            <a:avLst/>
          </a:prstGeom>
          <a:noFill/>
        </p:spPr>
        <p:txBody>
          <a:bodyPr wrap="square" rtlCol="0">
            <a:spAutoFit/>
          </a:bodyPr>
          <a:lstStyle/>
          <a:p>
            <a:r>
              <a:rPr lang="en-US" b="1" dirty="0"/>
              <a:t>What do they HEAR?</a:t>
            </a:r>
          </a:p>
          <a:p>
            <a:r>
              <a:rPr lang="en-US" sz="1600" dirty="0"/>
              <a:t>College life is tough at the beginning.</a:t>
            </a:r>
          </a:p>
          <a:p>
            <a:r>
              <a:rPr lang="en-US" sz="1600" dirty="0"/>
              <a:t>Get involved in activities.</a:t>
            </a:r>
          </a:p>
          <a:p>
            <a:r>
              <a:rPr lang="en-US" sz="1600" dirty="0"/>
              <a:t>Focus on studies, don’t hesitate to ask.</a:t>
            </a:r>
            <a:endParaRPr lang="en-IN" sz="1600" dirty="0"/>
          </a:p>
        </p:txBody>
      </p:sp>
      <p:sp>
        <p:nvSpPr>
          <p:cNvPr id="12" name="TextBox 11"/>
          <p:cNvSpPr txBox="1"/>
          <p:nvPr/>
        </p:nvSpPr>
        <p:spPr>
          <a:xfrm>
            <a:off x="1677336" y="155688"/>
            <a:ext cx="4538133" cy="1015663"/>
          </a:xfrm>
          <a:prstGeom prst="rect">
            <a:avLst/>
          </a:prstGeom>
          <a:noFill/>
        </p:spPr>
        <p:txBody>
          <a:bodyPr wrap="square" rtlCol="0">
            <a:spAutoFit/>
          </a:bodyPr>
          <a:lstStyle/>
          <a:p>
            <a:r>
              <a:rPr lang="en-US" b="1" dirty="0"/>
              <a:t>Who are we empathizing with?</a:t>
            </a:r>
          </a:p>
          <a:p>
            <a:r>
              <a:rPr lang="en-US" sz="1400" dirty="0"/>
              <a:t>A first-year college fresher (Riya).</a:t>
            </a:r>
          </a:p>
          <a:p>
            <a:r>
              <a:rPr lang="en-US" sz="1400" dirty="0"/>
              <a:t>Recently joined, adjusting to a new environment.</a:t>
            </a:r>
          </a:p>
          <a:p>
            <a:r>
              <a:rPr lang="en-US" sz="1400" dirty="0"/>
              <a:t>Role: learner, trying to connect with seniors &amp; professors.</a:t>
            </a:r>
            <a:endParaRPr lang="en-IN" sz="1400" dirty="0"/>
          </a:p>
        </p:txBody>
      </p:sp>
      <p:cxnSp>
        <p:nvCxnSpPr>
          <p:cNvPr id="15" name="Straight Connector 14"/>
          <p:cNvCxnSpPr>
            <a:stCxn id="4" idx="6"/>
          </p:cNvCxnSpPr>
          <p:nvPr/>
        </p:nvCxnSpPr>
        <p:spPr>
          <a:xfrm flipV="1">
            <a:off x="8381755" y="3666070"/>
            <a:ext cx="3810245" cy="94914"/>
          </a:xfrm>
          <a:prstGeom prst="line">
            <a:avLst/>
          </a:prstGeom>
        </p:spPr>
        <p:style>
          <a:lnRef idx="1">
            <a:schemeClr val="dk1"/>
          </a:lnRef>
          <a:fillRef idx="0">
            <a:schemeClr val="dk1"/>
          </a:fillRef>
          <a:effectRef idx="0">
            <a:schemeClr val="dk1"/>
          </a:effectRef>
          <a:fontRef idx="minor">
            <a:schemeClr val="tx1"/>
          </a:fontRef>
        </p:style>
      </p:cxnSp>
      <p:sp>
        <p:nvSpPr>
          <p:cNvPr id="18" name="TextBox 17"/>
          <p:cNvSpPr txBox="1"/>
          <p:nvPr/>
        </p:nvSpPr>
        <p:spPr>
          <a:xfrm>
            <a:off x="8964578" y="1904753"/>
            <a:ext cx="3197131" cy="1661993"/>
          </a:xfrm>
          <a:prstGeom prst="rect">
            <a:avLst/>
          </a:prstGeom>
          <a:noFill/>
        </p:spPr>
        <p:txBody>
          <a:bodyPr wrap="square" rtlCol="0">
            <a:spAutoFit/>
          </a:bodyPr>
          <a:lstStyle/>
          <a:p>
            <a:r>
              <a:rPr lang="en-IN" dirty="0"/>
              <a:t>       </a:t>
            </a:r>
            <a:r>
              <a:rPr lang="en-IN" b="1" dirty="0"/>
              <a:t>What do they see?</a:t>
            </a:r>
          </a:p>
          <a:p>
            <a:r>
              <a:rPr lang="en-US" sz="1400" dirty="0"/>
              <a:t>Seniors confidently interacting &amp; managing activities Professors who seem approachable but formal.</a:t>
            </a:r>
          </a:p>
          <a:p>
            <a:r>
              <a:rPr lang="en-US" sz="1400" dirty="0"/>
              <a:t>Classmates also trying to adjust.</a:t>
            </a:r>
          </a:p>
          <a:p>
            <a:r>
              <a:rPr lang="en-US" sz="1400" dirty="0"/>
              <a:t>WhatsApp/Instagram flooded with messages.</a:t>
            </a:r>
            <a:endParaRPr lang="en-IN" sz="1400" dirty="0"/>
          </a:p>
        </p:txBody>
      </p:sp>
      <p:sp>
        <p:nvSpPr>
          <p:cNvPr id="20" name="Oval 19"/>
          <p:cNvSpPr/>
          <p:nvPr/>
        </p:nvSpPr>
        <p:spPr>
          <a:xfrm>
            <a:off x="4525098" y="1753892"/>
            <a:ext cx="330200" cy="330200"/>
          </a:xfrm>
          <a:prstGeom prst="ellipse">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7</a:t>
            </a:r>
            <a:endParaRPr lang="en-IN" dirty="0">
              <a:solidFill>
                <a:schemeClr val="tx1"/>
              </a:solidFill>
            </a:endParaRPr>
          </a:p>
        </p:txBody>
      </p:sp>
      <p:sp>
        <p:nvSpPr>
          <p:cNvPr id="21" name="Oval 20"/>
          <p:cNvSpPr/>
          <p:nvPr/>
        </p:nvSpPr>
        <p:spPr>
          <a:xfrm>
            <a:off x="1068189" y="2060004"/>
            <a:ext cx="330200" cy="330200"/>
          </a:xfrm>
          <a:prstGeom prst="ellipse">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6</a:t>
            </a:r>
            <a:endParaRPr lang="en-IN" dirty="0">
              <a:solidFill>
                <a:schemeClr val="tx1"/>
              </a:solidFill>
            </a:endParaRPr>
          </a:p>
        </p:txBody>
      </p:sp>
      <p:sp>
        <p:nvSpPr>
          <p:cNvPr id="22" name="Oval 21"/>
          <p:cNvSpPr/>
          <p:nvPr/>
        </p:nvSpPr>
        <p:spPr>
          <a:xfrm>
            <a:off x="2485731" y="5743224"/>
            <a:ext cx="330200" cy="330200"/>
          </a:xfrm>
          <a:prstGeom prst="ellipse">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5</a:t>
            </a:r>
            <a:endParaRPr lang="en-IN" dirty="0">
              <a:solidFill>
                <a:schemeClr val="tx1"/>
              </a:solidFill>
            </a:endParaRPr>
          </a:p>
        </p:txBody>
      </p:sp>
      <p:sp>
        <p:nvSpPr>
          <p:cNvPr id="23" name="Oval 22"/>
          <p:cNvSpPr/>
          <p:nvPr/>
        </p:nvSpPr>
        <p:spPr>
          <a:xfrm>
            <a:off x="8288867" y="3817024"/>
            <a:ext cx="330200" cy="330200"/>
          </a:xfrm>
          <a:prstGeom prst="ellipse">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4</a:t>
            </a:r>
            <a:endParaRPr lang="en-IN" dirty="0">
              <a:solidFill>
                <a:schemeClr val="tx1"/>
              </a:solidFill>
            </a:endParaRPr>
          </a:p>
        </p:txBody>
      </p:sp>
      <p:sp>
        <p:nvSpPr>
          <p:cNvPr id="26" name="Oval 25"/>
          <p:cNvSpPr/>
          <p:nvPr/>
        </p:nvSpPr>
        <p:spPr>
          <a:xfrm>
            <a:off x="10240433" y="1480985"/>
            <a:ext cx="330200" cy="330200"/>
          </a:xfrm>
          <a:prstGeom prst="ellipse">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endParaRPr lang="en-IN" dirty="0">
              <a:solidFill>
                <a:schemeClr val="tx1"/>
              </a:solidFill>
            </a:endParaRPr>
          </a:p>
        </p:txBody>
      </p:sp>
      <p:sp>
        <p:nvSpPr>
          <p:cNvPr id="27" name="Oval 26"/>
          <p:cNvSpPr/>
          <p:nvPr/>
        </p:nvSpPr>
        <p:spPr>
          <a:xfrm>
            <a:off x="6660074" y="201772"/>
            <a:ext cx="330200" cy="330200"/>
          </a:xfrm>
          <a:prstGeom prst="ellipse">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a:t>
            </a:r>
            <a:endParaRPr lang="en-IN" dirty="0">
              <a:solidFill>
                <a:schemeClr val="tx1"/>
              </a:solidFill>
            </a:endParaRPr>
          </a:p>
        </p:txBody>
      </p:sp>
      <p:sp>
        <p:nvSpPr>
          <p:cNvPr id="28" name="Oval 27"/>
          <p:cNvSpPr/>
          <p:nvPr/>
        </p:nvSpPr>
        <p:spPr>
          <a:xfrm>
            <a:off x="1264065" y="184666"/>
            <a:ext cx="330200" cy="330200"/>
          </a:xfrm>
          <a:prstGeom prst="ellipse">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endParaRPr lang="en-IN" dirty="0">
              <a:solidFill>
                <a:schemeClr val="tx1"/>
              </a:solidFill>
            </a:endParaRPr>
          </a:p>
        </p:txBody>
      </p:sp>
      <p:sp>
        <p:nvSpPr>
          <p:cNvPr id="29" name="TextBox 28"/>
          <p:cNvSpPr txBox="1"/>
          <p:nvPr/>
        </p:nvSpPr>
        <p:spPr>
          <a:xfrm>
            <a:off x="8619067" y="3817024"/>
            <a:ext cx="3572933" cy="1231106"/>
          </a:xfrm>
          <a:prstGeom prst="rect">
            <a:avLst/>
          </a:prstGeom>
          <a:noFill/>
        </p:spPr>
        <p:txBody>
          <a:bodyPr wrap="square" rtlCol="0">
            <a:spAutoFit/>
          </a:bodyPr>
          <a:lstStyle/>
          <a:p>
            <a:r>
              <a:rPr lang="en-IN" b="1" dirty="0"/>
              <a:t>What do they say?</a:t>
            </a:r>
          </a:p>
          <a:p>
            <a:r>
              <a:rPr lang="en-US" sz="1400" dirty="0"/>
              <a:t>“I’m nervous but excited about college.”</a:t>
            </a:r>
          </a:p>
          <a:p>
            <a:r>
              <a:rPr lang="en-US" sz="1400" dirty="0"/>
              <a:t>I don’t know how to ask seniors for help.”</a:t>
            </a:r>
          </a:p>
          <a:p>
            <a:r>
              <a:rPr lang="en-US" sz="1400" dirty="0"/>
              <a:t>I don’t know how to ask seniors for help.”</a:t>
            </a:r>
          </a:p>
          <a:p>
            <a:r>
              <a:rPr lang="en-US" sz="1400" dirty="0"/>
              <a:t>“Clubs look fun, but I don’t know how to join.”</a:t>
            </a:r>
            <a:endParaRPr lang="en-IN" sz="1400" dirty="0"/>
          </a:p>
        </p:txBody>
      </p:sp>
      <p:sp>
        <p:nvSpPr>
          <p:cNvPr id="30" name="TextBox 29"/>
          <p:cNvSpPr txBox="1"/>
          <p:nvPr/>
        </p:nvSpPr>
        <p:spPr>
          <a:xfrm>
            <a:off x="3047346" y="5677731"/>
            <a:ext cx="6534951" cy="1231106"/>
          </a:xfrm>
          <a:prstGeom prst="rect">
            <a:avLst/>
          </a:prstGeom>
          <a:noFill/>
        </p:spPr>
        <p:txBody>
          <a:bodyPr wrap="square" numCol="2" rtlCol="0">
            <a:spAutoFit/>
          </a:bodyPr>
          <a:lstStyle/>
          <a:p>
            <a:r>
              <a:rPr lang="en-IN" b="1" dirty="0"/>
              <a:t>What do they do?</a:t>
            </a:r>
          </a:p>
          <a:p>
            <a:r>
              <a:rPr lang="en-IN" sz="1400" dirty="0"/>
              <a:t>Scrolls Instagram &amp; WhatsApp for updates.</a:t>
            </a:r>
          </a:p>
          <a:p>
            <a:r>
              <a:rPr lang="en-IN" sz="1400" dirty="0"/>
              <a:t>Attends lectures but hesitates to ask questions.</a:t>
            </a:r>
          </a:p>
          <a:p>
            <a:endParaRPr lang="en-US" sz="1400" dirty="0"/>
          </a:p>
          <a:p>
            <a:endParaRPr lang="en-US" sz="1400" dirty="0"/>
          </a:p>
          <a:p>
            <a:r>
              <a:rPr lang="en-US" sz="1400" dirty="0"/>
              <a:t>Tries talking to classmates during lunch.</a:t>
            </a:r>
          </a:p>
          <a:p>
            <a:r>
              <a:rPr lang="en-US" sz="1400" dirty="0"/>
              <a:t>Messages seniors but waits anxiously for replies.</a:t>
            </a:r>
            <a:endParaRPr lang="en-IN" sz="1400" dirty="0"/>
          </a:p>
        </p:txBody>
      </p:sp>
      <p:sp>
        <p:nvSpPr>
          <p:cNvPr id="31" name="TextBox 30"/>
          <p:cNvSpPr txBox="1"/>
          <p:nvPr/>
        </p:nvSpPr>
        <p:spPr>
          <a:xfrm>
            <a:off x="4855298" y="1749910"/>
            <a:ext cx="2963332" cy="369332"/>
          </a:xfrm>
          <a:prstGeom prst="rect">
            <a:avLst/>
          </a:prstGeom>
          <a:noFill/>
        </p:spPr>
        <p:txBody>
          <a:bodyPr wrap="square" rtlCol="0">
            <a:spAutoFit/>
          </a:bodyPr>
          <a:lstStyle/>
          <a:p>
            <a:r>
              <a:rPr lang="en-US" dirty="0"/>
              <a:t>What do they think and feel?</a:t>
            </a:r>
            <a:endParaRPr lang="en-IN" dirty="0"/>
          </a:p>
        </p:txBody>
      </p:sp>
      <p:sp>
        <p:nvSpPr>
          <p:cNvPr id="32" name="TextBox 31"/>
          <p:cNvSpPr txBox="1"/>
          <p:nvPr/>
        </p:nvSpPr>
        <p:spPr>
          <a:xfrm>
            <a:off x="4456173" y="2141375"/>
            <a:ext cx="1528700" cy="1823576"/>
          </a:xfrm>
          <a:prstGeom prst="rect">
            <a:avLst/>
          </a:prstGeom>
          <a:noFill/>
        </p:spPr>
        <p:txBody>
          <a:bodyPr wrap="square" rtlCol="0">
            <a:spAutoFit/>
          </a:bodyPr>
          <a:lstStyle/>
          <a:p>
            <a:r>
              <a:rPr lang="en-IN" dirty="0"/>
              <a:t>Pains:</a:t>
            </a:r>
          </a:p>
          <a:p>
            <a:r>
              <a:rPr lang="en-US" sz="1050" dirty="0"/>
              <a:t>Fear of missing out on important updates</a:t>
            </a:r>
            <a:r>
              <a:rPr lang="en-IN" sz="1050" dirty="0"/>
              <a:t> </a:t>
            </a:r>
          </a:p>
          <a:p>
            <a:r>
              <a:rPr lang="en-IN" sz="1050" dirty="0"/>
              <a:t>Anxiety about asking questions.</a:t>
            </a:r>
          </a:p>
          <a:p>
            <a:r>
              <a:rPr lang="en-US" sz="1050" dirty="0"/>
              <a:t>Overwhelmed by too many WhatsApp messages.</a:t>
            </a:r>
          </a:p>
          <a:p>
            <a:r>
              <a:rPr lang="en-US" sz="1050" dirty="0"/>
              <a:t>Loneliness &amp; difficulty in building friendships</a:t>
            </a:r>
            <a:r>
              <a:rPr lang="en-US" sz="800" dirty="0"/>
              <a:t>.</a:t>
            </a:r>
            <a:endParaRPr lang="en-IN" sz="800" dirty="0"/>
          </a:p>
        </p:txBody>
      </p:sp>
      <p:cxnSp>
        <p:nvCxnSpPr>
          <p:cNvPr id="34" name="Straight Connector 33"/>
          <p:cNvCxnSpPr/>
          <p:nvPr/>
        </p:nvCxnSpPr>
        <p:spPr>
          <a:xfrm>
            <a:off x="6028265" y="2019300"/>
            <a:ext cx="0" cy="2264833"/>
          </a:xfrm>
          <a:prstGeom prst="line">
            <a:avLst/>
          </a:prstGeom>
        </p:spPr>
        <p:style>
          <a:lnRef idx="1">
            <a:schemeClr val="dk1"/>
          </a:lnRef>
          <a:fillRef idx="0">
            <a:schemeClr val="dk1"/>
          </a:fillRef>
          <a:effectRef idx="0">
            <a:schemeClr val="dk1"/>
          </a:effectRef>
          <a:fontRef idx="minor">
            <a:schemeClr val="tx1"/>
          </a:fontRef>
        </p:style>
      </p:cxnSp>
      <p:cxnSp>
        <p:nvCxnSpPr>
          <p:cNvPr id="36" name="Straight Connector 35"/>
          <p:cNvCxnSpPr/>
          <p:nvPr/>
        </p:nvCxnSpPr>
        <p:spPr>
          <a:xfrm>
            <a:off x="5946796" y="4284133"/>
            <a:ext cx="1935671" cy="0"/>
          </a:xfrm>
          <a:prstGeom prst="line">
            <a:avLst/>
          </a:prstGeom>
        </p:spPr>
        <p:style>
          <a:lnRef idx="1">
            <a:schemeClr val="dk1"/>
          </a:lnRef>
          <a:fillRef idx="0">
            <a:schemeClr val="dk1"/>
          </a:fillRef>
          <a:effectRef idx="0">
            <a:schemeClr val="dk1"/>
          </a:effectRef>
          <a:fontRef idx="minor">
            <a:schemeClr val="tx1"/>
          </a:fontRef>
        </p:style>
      </p:cxnSp>
      <p:cxnSp>
        <p:nvCxnSpPr>
          <p:cNvPr id="38" name="Straight Connector 37"/>
          <p:cNvCxnSpPr/>
          <p:nvPr/>
        </p:nvCxnSpPr>
        <p:spPr>
          <a:xfrm flipH="1">
            <a:off x="4285397" y="4284133"/>
            <a:ext cx="1699476" cy="0"/>
          </a:xfrm>
          <a:prstGeom prst="line">
            <a:avLst/>
          </a:prstGeom>
        </p:spPr>
        <p:style>
          <a:lnRef idx="1">
            <a:schemeClr val="dk1"/>
          </a:lnRef>
          <a:fillRef idx="0">
            <a:schemeClr val="dk1"/>
          </a:fillRef>
          <a:effectRef idx="0">
            <a:schemeClr val="dk1"/>
          </a:effectRef>
          <a:fontRef idx="minor">
            <a:schemeClr val="tx1"/>
          </a:fontRef>
        </p:style>
      </p:cxnSp>
      <p:sp>
        <p:nvSpPr>
          <p:cNvPr id="39" name="TextBox 38"/>
          <p:cNvSpPr txBox="1"/>
          <p:nvPr/>
        </p:nvSpPr>
        <p:spPr>
          <a:xfrm>
            <a:off x="6184810" y="2136054"/>
            <a:ext cx="1585339" cy="2062103"/>
          </a:xfrm>
          <a:prstGeom prst="rect">
            <a:avLst/>
          </a:prstGeom>
          <a:noFill/>
        </p:spPr>
        <p:txBody>
          <a:bodyPr wrap="square" rtlCol="0">
            <a:spAutoFit/>
          </a:bodyPr>
          <a:lstStyle/>
          <a:p>
            <a:r>
              <a:rPr lang="en-IN" dirty="0"/>
              <a:t>Gains:</a:t>
            </a:r>
          </a:p>
          <a:p>
            <a:r>
              <a:rPr lang="en-US" sz="1100" dirty="0"/>
              <a:t>Clear, reliable platform to connect with seniors &amp; professors.</a:t>
            </a:r>
          </a:p>
          <a:p>
            <a:r>
              <a:rPr lang="en-US" sz="1100" dirty="0"/>
              <a:t>Want to be confident &amp; active in class.</a:t>
            </a:r>
          </a:p>
          <a:p>
            <a:r>
              <a:rPr lang="en-US" sz="1100" dirty="0"/>
              <a:t>Hopes to make good friends.</a:t>
            </a:r>
          </a:p>
          <a:p>
            <a:r>
              <a:rPr lang="en-US" sz="1100" dirty="0"/>
              <a:t>Dream of excelling academically &amp; socially.</a:t>
            </a:r>
          </a:p>
          <a:p>
            <a:endParaRPr lang="en-IN" sz="1100" dirty="0"/>
          </a:p>
        </p:txBody>
      </p:sp>
      <p:sp>
        <p:nvSpPr>
          <p:cNvPr id="40" name="TextBox 39"/>
          <p:cNvSpPr txBox="1"/>
          <p:nvPr/>
        </p:nvSpPr>
        <p:spPr>
          <a:xfrm>
            <a:off x="4409062" y="4328401"/>
            <a:ext cx="3600405" cy="938719"/>
          </a:xfrm>
          <a:prstGeom prst="rect">
            <a:avLst/>
          </a:prstGeom>
          <a:noFill/>
        </p:spPr>
        <p:txBody>
          <a:bodyPr wrap="square" rtlCol="0">
            <a:spAutoFit/>
          </a:bodyPr>
          <a:lstStyle/>
          <a:p>
            <a:r>
              <a:rPr lang="en-US" sz="1100" b="1" dirty="0"/>
              <a:t>What Other thoughts and feelings that might motivate Riya’s behavior?</a:t>
            </a:r>
          </a:p>
          <a:p>
            <a:r>
              <a:rPr lang="en-US" sz="1100" dirty="0"/>
              <a:t>Desire to prove herself in a new environment</a:t>
            </a:r>
          </a:p>
          <a:p>
            <a:r>
              <a:rPr lang="en-US" sz="1100" dirty="0"/>
              <a:t>Worry about missing out (FOMO) on important opportunities or updates.</a:t>
            </a:r>
            <a:endParaRPr lang="en-IN" sz="1100" dirty="0"/>
          </a:p>
        </p:txBody>
      </p:sp>
      <p:sp>
        <p:nvSpPr>
          <p:cNvPr id="41" name="TextBox 40"/>
          <p:cNvSpPr txBox="1"/>
          <p:nvPr/>
        </p:nvSpPr>
        <p:spPr>
          <a:xfrm>
            <a:off x="6990274" y="163248"/>
            <a:ext cx="4224863" cy="1015663"/>
          </a:xfrm>
          <a:prstGeom prst="rect">
            <a:avLst/>
          </a:prstGeom>
          <a:noFill/>
        </p:spPr>
        <p:txBody>
          <a:bodyPr wrap="square" rtlCol="0">
            <a:spAutoFit/>
          </a:bodyPr>
          <a:lstStyle/>
          <a:p>
            <a:r>
              <a:rPr lang="en-US" b="1" dirty="0"/>
              <a:t>What do they need to do?</a:t>
            </a:r>
          </a:p>
          <a:p>
            <a:r>
              <a:rPr lang="en-US" sz="1400" dirty="0"/>
              <a:t>Connect with seniors for mentorship &amp; guidance.</a:t>
            </a:r>
          </a:p>
          <a:p>
            <a:r>
              <a:rPr lang="en-US" sz="1400" dirty="0"/>
              <a:t>Clarify doubts in studies without hesitation.</a:t>
            </a:r>
          </a:p>
          <a:p>
            <a:r>
              <a:rPr lang="en-US" sz="1400" dirty="0"/>
              <a:t>Learn how to participate in clubs/activities.</a:t>
            </a:r>
            <a:endParaRPr lang="en-IN" sz="1400" dirty="0"/>
          </a:p>
        </p:txBody>
      </p:sp>
      <p:sp>
        <p:nvSpPr>
          <p:cNvPr id="42" name="TextBox 41"/>
          <p:cNvSpPr txBox="1"/>
          <p:nvPr/>
        </p:nvSpPr>
        <p:spPr>
          <a:xfrm>
            <a:off x="5706533" y="165100"/>
            <a:ext cx="787399" cy="369332"/>
          </a:xfrm>
          <a:prstGeom prst="rect">
            <a:avLst/>
          </a:prstGeom>
          <a:noFill/>
        </p:spPr>
        <p:txBody>
          <a:bodyPr wrap="square" rtlCol="0">
            <a:spAutoFit/>
          </a:bodyPr>
          <a:lstStyle/>
          <a:p>
            <a:r>
              <a:rPr lang="en-US" b="1" dirty="0"/>
              <a:t>GOAL</a:t>
            </a:r>
            <a:endParaRPr lang="en-IN" b="1" dirty="0"/>
          </a:p>
        </p:txBody>
      </p:sp>
      <p:cxnSp>
        <p:nvCxnSpPr>
          <p:cNvPr id="46" name="Straight Connector 45"/>
          <p:cNvCxnSpPr>
            <a:endCxn id="2" idx="0"/>
          </p:cNvCxnSpPr>
          <p:nvPr/>
        </p:nvCxnSpPr>
        <p:spPr>
          <a:xfrm flipV="1">
            <a:off x="6096000" y="0"/>
            <a:ext cx="0" cy="318834"/>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Straight Connector 47"/>
          <p:cNvCxnSpPr>
            <a:stCxn id="4" idx="0"/>
          </p:cNvCxnSpPr>
          <p:nvPr/>
        </p:nvCxnSpPr>
        <p:spPr>
          <a:xfrm flipV="1">
            <a:off x="6093768" y="471234"/>
            <a:ext cx="2232" cy="713954"/>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p:push dir="u"/>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alpha val="60000"/>
          </a:schemeClr>
        </a:solidFill>
        <a:effectLst/>
      </p:bgPr>
    </p:bg>
    <p:spTree>
      <p:nvGrpSpPr>
        <p:cNvPr id="1" name="">
          <a:extLst>
            <a:ext uri="{FF2B5EF4-FFF2-40B4-BE49-F238E27FC236}">
              <a16:creationId xmlns:a16="http://schemas.microsoft.com/office/drawing/2014/main" xmlns="" id="{0412C448-6447-B1B3-50FB-16BBBA0839BC}"/>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xmlns="" id="{996DC9E1-0DB1-0F88-E1A5-0B432CEA9490}"/>
              </a:ext>
            </a:extLst>
          </p:cNvPr>
          <p:cNvSpPr txBox="1"/>
          <p:nvPr/>
        </p:nvSpPr>
        <p:spPr>
          <a:xfrm>
            <a:off x="3310467" y="2676142"/>
            <a:ext cx="8382000" cy="1015663"/>
          </a:xfrm>
          <a:prstGeom prst="rect">
            <a:avLst/>
          </a:prstGeom>
          <a:noFill/>
        </p:spPr>
        <p:txBody>
          <a:bodyPr wrap="square" rtlCol="0">
            <a:spAutoFit/>
          </a:bodyPr>
          <a:lstStyle/>
          <a:p>
            <a:r>
              <a:rPr lang="en-US" sz="6000" b="1" dirty="0" smtClean="0">
                <a:latin typeface="Californian FB" panose="0207040306080B030204" pitchFamily="18" charset="0"/>
              </a:rPr>
              <a:t>Affinity Map</a:t>
            </a:r>
            <a:endParaRPr lang="en-IN" sz="9600" b="1" dirty="0">
              <a:latin typeface="Californian FB" panose="0207040306080B030204" pitchFamily="18" charset="0"/>
            </a:endParaRPr>
          </a:p>
        </p:txBody>
      </p:sp>
      <p:sp>
        <p:nvSpPr>
          <p:cNvPr id="3" name="Rectangle 2">
            <a:extLst>
              <a:ext uri="{FF2B5EF4-FFF2-40B4-BE49-F238E27FC236}">
                <a16:creationId xmlns:a16="http://schemas.microsoft.com/office/drawing/2014/main" xmlns="" id="{29E04B34-2F1C-5DA0-21C4-ECF3F613FB92}"/>
              </a:ext>
            </a:extLst>
          </p:cNvPr>
          <p:cNvSpPr/>
          <p:nvPr/>
        </p:nvSpPr>
        <p:spPr>
          <a:xfrm>
            <a:off x="0" y="0"/>
            <a:ext cx="1049867" cy="3022600"/>
          </a:xfrm>
          <a:prstGeom prst="rect">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Rectangle 3">
            <a:extLst>
              <a:ext uri="{FF2B5EF4-FFF2-40B4-BE49-F238E27FC236}">
                <a16:creationId xmlns:a16="http://schemas.microsoft.com/office/drawing/2014/main" xmlns="" id="{F6B2AC39-6DEF-2663-BCAA-A1232D0C0D06}"/>
              </a:ext>
            </a:extLst>
          </p:cNvPr>
          <p:cNvSpPr/>
          <p:nvPr/>
        </p:nvSpPr>
        <p:spPr>
          <a:xfrm>
            <a:off x="1049867" y="0"/>
            <a:ext cx="914400" cy="2565400"/>
          </a:xfrm>
          <a:prstGeom prst="rect">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a:extLst>
              <a:ext uri="{FF2B5EF4-FFF2-40B4-BE49-F238E27FC236}">
                <a16:creationId xmlns:a16="http://schemas.microsoft.com/office/drawing/2014/main" xmlns="" id="{D0DCA0FB-46E7-2892-D4D2-A0024A7C51F8}"/>
              </a:ext>
            </a:extLst>
          </p:cNvPr>
          <p:cNvSpPr/>
          <p:nvPr/>
        </p:nvSpPr>
        <p:spPr>
          <a:xfrm rot="10800000">
            <a:off x="11144527" y="3785326"/>
            <a:ext cx="1047473" cy="3072674"/>
          </a:xfrm>
          <a:prstGeom prst="rect">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xmlns="" id="{9CCC0614-A42D-C986-82BD-C3B962A9740D}"/>
              </a:ext>
            </a:extLst>
          </p:cNvPr>
          <p:cNvSpPr/>
          <p:nvPr/>
        </p:nvSpPr>
        <p:spPr>
          <a:xfrm rot="10800000">
            <a:off x="10230127" y="4292600"/>
            <a:ext cx="914400" cy="2565400"/>
          </a:xfrm>
          <a:prstGeom prst="rect">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977241984"/>
      </p:ext>
    </p:extLst>
  </p:cSld>
  <p:clrMapOvr>
    <a:masterClrMapping/>
  </p:clrMapOvr>
  <p:transition spd="slow">
    <p:push dir="u"/>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alpha val="60000"/>
          </a:schemeClr>
        </a:solidFill>
        <a:effectLst/>
      </p:bgPr>
    </p:bg>
    <p:spTree>
      <p:nvGrpSpPr>
        <p:cNvPr id="1" name=""/>
        <p:cNvGrpSpPr/>
        <p:nvPr/>
      </p:nvGrpSpPr>
      <p:grpSpPr>
        <a:xfrm>
          <a:off x="0" y="0"/>
          <a:ext cx="0" cy="0"/>
          <a:chOff x="0" y="0"/>
          <a:chExt cx="0" cy="0"/>
        </a:xfrm>
      </p:grpSpPr>
      <p:sp>
        <p:nvSpPr>
          <p:cNvPr id="4" name="Rectangle 3"/>
          <p:cNvSpPr/>
          <p:nvPr/>
        </p:nvSpPr>
        <p:spPr>
          <a:xfrm>
            <a:off x="981480" y="158011"/>
            <a:ext cx="1323834" cy="97366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400" b="1" dirty="0">
                <a:solidFill>
                  <a:schemeClr val="tx1"/>
                </a:solidFill>
              </a:rPr>
              <a:t>Needs</a:t>
            </a:r>
          </a:p>
        </p:txBody>
      </p:sp>
      <p:sp>
        <p:nvSpPr>
          <p:cNvPr id="5" name="Rectangle 4"/>
          <p:cNvSpPr/>
          <p:nvPr/>
        </p:nvSpPr>
        <p:spPr>
          <a:xfrm>
            <a:off x="6957768" y="2396046"/>
            <a:ext cx="1323834" cy="973667"/>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dirty="0">
                <a:solidFill>
                  <a:schemeClr val="tx1"/>
                </a:solidFill>
              </a:rPr>
              <a:t>Ideas </a:t>
            </a:r>
          </a:p>
        </p:txBody>
      </p:sp>
      <p:sp>
        <p:nvSpPr>
          <p:cNvPr id="6" name="Rectangle 5"/>
          <p:cNvSpPr/>
          <p:nvPr/>
        </p:nvSpPr>
        <p:spPr>
          <a:xfrm>
            <a:off x="4047715" y="1254019"/>
            <a:ext cx="1323834" cy="973667"/>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dirty="0">
                <a:solidFill>
                  <a:schemeClr val="tx1"/>
                </a:solidFill>
              </a:rPr>
              <a:t>Problems </a:t>
            </a:r>
          </a:p>
        </p:txBody>
      </p:sp>
      <p:sp>
        <p:nvSpPr>
          <p:cNvPr id="7" name="Rectangle 6"/>
          <p:cNvSpPr/>
          <p:nvPr/>
        </p:nvSpPr>
        <p:spPr>
          <a:xfrm>
            <a:off x="9786260" y="219802"/>
            <a:ext cx="1323834" cy="973667"/>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dirty="0">
                <a:solidFill>
                  <a:schemeClr val="tx1"/>
                </a:solidFill>
              </a:rPr>
              <a:t>Features</a:t>
            </a:r>
          </a:p>
        </p:txBody>
      </p:sp>
      <p:sp>
        <p:nvSpPr>
          <p:cNvPr id="8" name="Rectangle 7"/>
          <p:cNvSpPr/>
          <p:nvPr/>
        </p:nvSpPr>
        <p:spPr>
          <a:xfrm>
            <a:off x="3363308" y="3471348"/>
            <a:ext cx="1285107" cy="973667"/>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300" b="1" dirty="0">
                <a:solidFill>
                  <a:schemeClr val="tx1"/>
                </a:solidFill>
              </a:rPr>
              <a:t>Miss important event updates due to poor communication</a:t>
            </a:r>
            <a:endParaRPr lang="en-IN" sz="1300" b="1" dirty="0">
              <a:solidFill>
                <a:schemeClr val="tx1"/>
              </a:solidFill>
            </a:endParaRPr>
          </a:p>
        </p:txBody>
      </p:sp>
      <p:sp>
        <p:nvSpPr>
          <p:cNvPr id="9" name="Rectangle 8"/>
          <p:cNvSpPr/>
          <p:nvPr/>
        </p:nvSpPr>
        <p:spPr>
          <a:xfrm>
            <a:off x="4724835" y="2472281"/>
            <a:ext cx="1323834" cy="973667"/>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300" b="1" dirty="0">
                <a:solidFill>
                  <a:schemeClr val="tx1"/>
                </a:solidFill>
              </a:rPr>
              <a:t>Shyness &amp; fear of being judged → Don’t ask questions</a:t>
            </a:r>
            <a:endParaRPr lang="en-IN" sz="1300" b="1" dirty="0">
              <a:solidFill>
                <a:schemeClr val="tx1"/>
              </a:solidFill>
            </a:endParaRPr>
          </a:p>
        </p:txBody>
      </p:sp>
      <p:sp>
        <p:nvSpPr>
          <p:cNvPr id="10" name="Rectangle 9"/>
          <p:cNvSpPr/>
          <p:nvPr/>
        </p:nvSpPr>
        <p:spPr>
          <a:xfrm>
            <a:off x="3385532" y="2455333"/>
            <a:ext cx="1262883" cy="973667"/>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300" b="1" dirty="0">
                <a:solidFill>
                  <a:schemeClr val="tx1"/>
                </a:solidFill>
              </a:rPr>
              <a:t>Too many random WhatsApp/Instagram groups → Confusing</a:t>
            </a:r>
            <a:endParaRPr lang="en-IN" sz="1300" b="1" dirty="0">
              <a:solidFill>
                <a:schemeClr val="tx1"/>
              </a:solidFill>
            </a:endParaRPr>
          </a:p>
        </p:txBody>
      </p:sp>
      <p:sp>
        <p:nvSpPr>
          <p:cNvPr id="11" name="Rectangle 10"/>
          <p:cNvSpPr/>
          <p:nvPr/>
        </p:nvSpPr>
        <p:spPr>
          <a:xfrm>
            <a:off x="7548209" y="4580456"/>
            <a:ext cx="1323834" cy="973667"/>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300" b="1" dirty="0">
                <a:solidFill>
                  <a:schemeClr val="tx1"/>
                </a:solidFill>
              </a:rPr>
              <a:t>Event calendar + reminders for clubs &amp; activities</a:t>
            </a:r>
            <a:endParaRPr lang="en-IN" sz="1300" b="1" dirty="0">
              <a:solidFill>
                <a:schemeClr val="tx1"/>
              </a:solidFill>
            </a:endParaRPr>
          </a:p>
        </p:txBody>
      </p:sp>
      <p:sp>
        <p:nvSpPr>
          <p:cNvPr id="12" name="Rectangle 11"/>
          <p:cNvSpPr/>
          <p:nvPr/>
        </p:nvSpPr>
        <p:spPr>
          <a:xfrm>
            <a:off x="6169737" y="4588928"/>
            <a:ext cx="1323834" cy="973667"/>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300" b="1" dirty="0">
                <a:solidFill>
                  <a:schemeClr val="tx1"/>
                </a:solidFill>
              </a:rPr>
              <a:t>Q&amp;A Forum (can post anonymously if shy)</a:t>
            </a:r>
            <a:endParaRPr lang="en-IN" sz="1300" b="1" dirty="0">
              <a:solidFill>
                <a:schemeClr val="tx1"/>
              </a:solidFill>
            </a:endParaRPr>
          </a:p>
        </p:txBody>
      </p:sp>
      <p:sp>
        <p:nvSpPr>
          <p:cNvPr id="13" name="Rectangle 12"/>
          <p:cNvSpPr/>
          <p:nvPr/>
        </p:nvSpPr>
        <p:spPr>
          <a:xfrm>
            <a:off x="7548210" y="3555994"/>
            <a:ext cx="1323834" cy="973667"/>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400" b="1" dirty="0">
                <a:solidFill>
                  <a:schemeClr val="tx1"/>
                </a:solidFill>
              </a:rPr>
              <a:t>Feedback system for mentors/professors</a:t>
            </a:r>
          </a:p>
        </p:txBody>
      </p:sp>
      <p:sp>
        <p:nvSpPr>
          <p:cNvPr id="14" name="Rectangle 13"/>
          <p:cNvSpPr/>
          <p:nvPr/>
        </p:nvSpPr>
        <p:spPr>
          <a:xfrm>
            <a:off x="6151218" y="3555994"/>
            <a:ext cx="1323834" cy="973667"/>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300" b="1" dirty="0">
                <a:solidFill>
                  <a:schemeClr val="tx1"/>
                </a:solidFill>
              </a:rPr>
              <a:t>Single platform to connect all (freshers, seniors, professors)</a:t>
            </a:r>
            <a:endParaRPr lang="en-IN" sz="1300" b="1" dirty="0">
              <a:solidFill>
                <a:schemeClr val="tx1"/>
              </a:solidFill>
            </a:endParaRPr>
          </a:p>
        </p:txBody>
      </p:sp>
      <p:sp>
        <p:nvSpPr>
          <p:cNvPr id="15" name="Rectangle 14"/>
          <p:cNvSpPr/>
          <p:nvPr/>
        </p:nvSpPr>
        <p:spPr>
          <a:xfrm>
            <a:off x="4741781" y="4504258"/>
            <a:ext cx="1323834" cy="973667"/>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300" b="1" dirty="0">
                <a:solidFill>
                  <a:schemeClr val="tx1"/>
                </a:solidFill>
              </a:rPr>
              <a:t>Sometimes feel isolated in hostel/campus</a:t>
            </a:r>
            <a:endParaRPr lang="en-IN" sz="1300" b="1" dirty="0">
              <a:solidFill>
                <a:schemeClr val="tx1"/>
              </a:solidFill>
            </a:endParaRPr>
          </a:p>
        </p:txBody>
      </p:sp>
      <p:sp>
        <p:nvSpPr>
          <p:cNvPr id="16" name="Rectangle 15"/>
          <p:cNvSpPr/>
          <p:nvPr/>
        </p:nvSpPr>
        <p:spPr>
          <a:xfrm>
            <a:off x="3350342" y="4495789"/>
            <a:ext cx="1323834" cy="973667"/>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300" b="1" dirty="0">
                <a:solidFill>
                  <a:schemeClr val="tx1"/>
                </a:solidFill>
              </a:rPr>
              <a:t>Professors feel less approachable</a:t>
            </a:r>
          </a:p>
        </p:txBody>
      </p:sp>
      <p:sp>
        <p:nvSpPr>
          <p:cNvPr id="17" name="Rectangle 16"/>
          <p:cNvSpPr/>
          <p:nvPr/>
        </p:nvSpPr>
        <p:spPr>
          <a:xfrm>
            <a:off x="4727892" y="3471348"/>
            <a:ext cx="1323834" cy="973667"/>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300" b="1" dirty="0">
                <a:solidFill>
                  <a:schemeClr val="tx1"/>
                </a:solidFill>
              </a:rPr>
              <a:t>Difficult to find the </a:t>
            </a:r>
            <a:r>
              <a:rPr lang="en-US" sz="1300" b="1" i="1" dirty="0">
                <a:solidFill>
                  <a:schemeClr val="tx1"/>
                </a:solidFill>
              </a:rPr>
              <a:t>right senior/mentor</a:t>
            </a:r>
            <a:endParaRPr lang="en-IN" sz="1300" b="1" dirty="0">
              <a:solidFill>
                <a:schemeClr val="tx1"/>
              </a:solidFill>
            </a:endParaRPr>
          </a:p>
        </p:txBody>
      </p:sp>
      <p:sp>
        <p:nvSpPr>
          <p:cNvPr id="18" name="Rectangle 17"/>
          <p:cNvSpPr/>
          <p:nvPr/>
        </p:nvSpPr>
        <p:spPr>
          <a:xfrm>
            <a:off x="9040900" y="1422379"/>
            <a:ext cx="1323834" cy="973667"/>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Safe place to ask doubts without fear of judgment.</a:t>
            </a:r>
            <a:endParaRPr lang="en-IN" sz="1300" b="1" dirty="0">
              <a:solidFill>
                <a:schemeClr val="tx1"/>
              </a:solidFill>
            </a:endParaRPr>
          </a:p>
        </p:txBody>
      </p:sp>
      <p:sp>
        <p:nvSpPr>
          <p:cNvPr id="19" name="Rectangle 18"/>
          <p:cNvSpPr/>
          <p:nvPr/>
        </p:nvSpPr>
        <p:spPr>
          <a:xfrm>
            <a:off x="7548208" y="5613385"/>
            <a:ext cx="1323834" cy="973667"/>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300" b="1" dirty="0">
                <a:solidFill>
                  <a:schemeClr val="tx1"/>
                </a:solidFill>
              </a:rPr>
              <a:t>Rewards for seniors who actively mentor</a:t>
            </a:r>
            <a:endParaRPr lang="en-IN" sz="1300" b="1" dirty="0">
              <a:solidFill>
                <a:schemeClr val="tx1"/>
              </a:solidFill>
            </a:endParaRPr>
          </a:p>
        </p:txBody>
      </p:sp>
      <p:sp>
        <p:nvSpPr>
          <p:cNvPr id="20" name="Rectangle 19"/>
          <p:cNvSpPr/>
          <p:nvPr/>
        </p:nvSpPr>
        <p:spPr>
          <a:xfrm>
            <a:off x="6151217" y="5621862"/>
            <a:ext cx="1342353" cy="973667"/>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300" b="1" dirty="0">
                <a:solidFill>
                  <a:schemeClr val="tx1"/>
                </a:solidFill>
              </a:rPr>
              <a:t>Discussion groups by subjects/clubs</a:t>
            </a:r>
            <a:endParaRPr lang="en-IN" sz="1300" b="1" dirty="0">
              <a:solidFill>
                <a:schemeClr val="tx1"/>
              </a:solidFill>
            </a:endParaRPr>
          </a:p>
        </p:txBody>
      </p:sp>
      <p:sp>
        <p:nvSpPr>
          <p:cNvPr id="21" name="Rectangle 20"/>
          <p:cNvSpPr/>
          <p:nvPr/>
        </p:nvSpPr>
        <p:spPr>
          <a:xfrm>
            <a:off x="9031743" y="3543119"/>
            <a:ext cx="1323834" cy="973667"/>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Important alerts for classes, deadlines, events in one place.</a:t>
            </a:r>
            <a:endParaRPr lang="en-IN" sz="1200" b="1" dirty="0">
              <a:solidFill>
                <a:schemeClr val="tx1"/>
              </a:solidFill>
            </a:endParaRPr>
          </a:p>
        </p:txBody>
      </p:sp>
      <p:sp>
        <p:nvSpPr>
          <p:cNvPr id="22" name="Rectangle 21"/>
          <p:cNvSpPr/>
          <p:nvPr/>
        </p:nvSpPr>
        <p:spPr>
          <a:xfrm>
            <a:off x="9040900" y="2482749"/>
            <a:ext cx="1323834" cy="973667"/>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Private chat + subject/club-based discussion groups.</a:t>
            </a:r>
            <a:endParaRPr lang="en-IN" sz="1200" b="1" dirty="0">
              <a:solidFill>
                <a:schemeClr val="tx1"/>
              </a:solidFill>
            </a:endParaRPr>
          </a:p>
        </p:txBody>
      </p:sp>
      <p:sp>
        <p:nvSpPr>
          <p:cNvPr id="23" name="Rectangle 22"/>
          <p:cNvSpPr/>
          <p:nvPr/>
        </p:nvSpPr>
        <p:spPr>
          <a:xfrm>
            <a:off x="10428735" y="1446805"/>
            <a:ext cx="1323834" cy="973667"/>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Students can rate mentors’ helpfulness, ensuring quality guidance.</a:t>
            </a:r>
            <a:endParaRPr lang="en-IN" sz="1200" b="1" dirty="0">
              <a:solidFill>
                <a:schemeClr val="tx1"/>
              </a:solidFill>
            </a:endParaRPr>
          </a:p>
        </p:txBody>
      </p:sp>
      <p:sp>
        <p:nvSpPr>
          <p:cNvPr id="24" name="Rectangle 23"/>
          <p:cNvSpPr/>
          <p:nvPr/>
        </p:nvSpPr>
        <p:spPr>
          <a:xfrm>
            <a:off x="10455069" y="3565535"/>
            <a:ext cx="1323834" cy="973667"/>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tx1"/>
                </a:solidFill>
              </a:rPr>
              <a:t>students can rate mentors’ helpfulness, ensuring quality guidance.</a:t>
            </a:r>
            <a:endParaRPr lang="en-IN" sz="1100" b="1" dirty="0">
              <a:solidFill>
                <a:schemeClr val="tx1"/>
              </a:solidFill>
            </a:endParaRPr>
          </a:p>
        </p:txBody>
      </p:sp>
      <p:sp>
        <p:nvSpPr>
          <p:cNvPr id="25" name="Rectangle 24"/>
          <p:cNvSpPr/>
          <p:nvPr/>
        </p:nvSpPr>
        <p:spPr>
          <a:xfrm>
            <a:off x="10446197" y="2506170"/>
            <a:ext cx="1323834" cy="973667"/>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tx1"/>
                </a:solidFill>
              </a:rPr>
              <a:t>Notes, past-year papers, recordings &amp; guides shared by seniors/professors.</a:t>
            </a:r>
            <a:endParaRPr lang="en-IN" sz="1100" b="1" dirty="0">
              <a:solidFill>
                <a:schemeClr val="tx1"/>
              </a:solidFill>
            </a:endParaRPr>
          </a:p>
        </p:txBody>
      </p:sp>
      <p:sp>
        <p:nvSpPr>
          <p:cNvPr id="26" name="Rectangle 25"/>
          <p:cNvSpPr/>
          <p:nvPr/>
        </p:nvSpPr>
        <p:spPr>
          <a:xfrm>
            <a:off x="10446197" y="4624900"/>
            <a:ext cx="1323834" cy="973667"/>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tx1"/>
                </a:solidFill>
              </a:rPr>
              <a:t>Tips, peer-support groups &amp; counseling resources for stress management.</a:t>
            </a:r>
            <a:endParaRPr lang="en-IN" sz="1100" b="1" dirty="0">
              <a:solidFill>
                <a:schemeClr val="tx1"/>
              </a:solidFill>
            </a:endParaRPr>
          </a:p>
        </p:txBody>
      </p:sp>
      <p:sp>
        <p:nvSpPr>
          <p:cNvPr id="27" name="Rectangle 26"/>
          <p:cNvSpPr/>
          <p:nvPr/>
        </p:nvSpPr>
        <p:spPr>
          <a:xfrm>
            <a:off x="9040900" y="4618103"/>
            <a:ext cx="1323834" cy="973667"/>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tx1"/>
                </a:solidFill>
              </a:rPr>
              <a:t>Separate tags for Freshers, Seniors &amp; Professors for easy identification.</a:t>
            </a:r>
            <a:endParaRPr lang="en-IN" sz="1100" b="1" dirty="0">
              <a:solidFill>
                <a:schemeClr val="tx1"/>
              </a:solidFill>
            </a:endParaRPr>
          </a:p>
        </p:txBody>
      </p:sp>
      <p:sp>
        <p:nvSpPr>
          <p:cNvPr id="28" name="Rectangle 27"/>
          <p:cNvSpPr/>
          <p:nvPr/>
        </p:nvSpPr>
        <p:spPr>
          <a:xfrm>
            <a:off x="1774208" y="1439318"/>
            <a:ext cx="1323834" cy="973667"/>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300" b="1" dirty="0">
                <a:solidFill>
                  <a:schemeClr val="tx1"/>
                </a:solidFill>
              </a:rPr>
              <a:t>Verified information about clubs, events &amp; opportunities</a:t>
            </a:r>
            <a:endParaRPr lang="en-IN" sz="1300" b="1" dirty="0">
              <a:solidFill>
                <a:schemeClr val="tx1"/>
              </a:solidFill>
            </a:endParaRPr>
          </a:p>
        </p:txBody>
      </p:sp>
      <p:sp>
        <p:nvSpPr>
          <p:cNvPr id="29" name="Rectangle 28"/>
          <p:cNvSpPr/>
          <p:nvPr/>
        </p:nvSpPr>
        <p:spPr>
          <a:xfrm>
            <a:off x="249360" y="1439318"/>
            <a:ext cx="1378424" cy="973667"/>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Guidance from seniors for academics &amp; campus life</a:t>
            </a:r>
            <a:endParaRPr lang="en-IN" sz="1400" b="1" dirty="0">
              <a:solidFill>
                <a:schemeClr val="tx1"/>
              </a:solidFill>
            </a:endParaRPr>
          </a:p>
        </p:txBody>
      </p:sp>
      <p:sp>
        <p:nvSpPr>
          <p:cNvPr id="30" name="Rectangle 29"/>
          <p:cNvSpPr/>
          <p:nvPr/>
        </p:nvSpPr>
        <p:spPr>
          <a:xfrm>
            <a:off x="1774209" y="3462872"/>
            <a:ext cx="1323834" cy="973667"/>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300" b="1" dirty="0">
                <a:solidFill>
                  <a:schemeClr val="tx1"/>
                </a:solidFill>
              </a:rPr>
              <a:t>A safe space to ask “silly” questions</a:t>
            </a:r>
            <a:endParaRPr lang="en-IN" sz="1300" b="1" dirty="0">
              <a:solidFill>
                <a:schemeClr val="tx1"/>
              </a:solidFill>
            </a:endParaRPr>
          </a:p>
        </p:txBody>
      </p:sp>
      <p:sp>
        <p:nvSpPr>
          <p:cNvPr id="31" name="Rectangle 30"/>
          <p:cNvSpPr/>
          <p:nvPr/>
        </p:nvSpPr>
        <p:spPr>
          <a:xfrm>
            <a:off x="245660" y="3479837"/>
            <a:ext cx="1378424" cy="973667"/>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300" b="1" dirty="0">
                <a:solidFill>
                  <a:schemeClr val="tx1"/>
                </a:solidFill>
              </a:rPr>
              <a:t>Career &amp; skill development advice</a:t>
            </a:r>
          </a:p>
        </p:txBody>
      </p:sp>
      <p:sp>
        <p:nvSpPr>
          <p:cNvPr id="32" name="Rectangle 31"/>
          <p:cNvSpPr/>
          <p:nvPr/>
        </p:nvSpPr>
        <p:spPr>
          <a:xfrm>
            <a:off x="1774208" y="2455333"/>
            <a:ext cx="1323834" cy="973667"/>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300" b="1" dirty="0">
                <a:solidFill>
                  <a:schemeClr val="tx1"/>
                </a:solidFill>
              </a:rPr>
              <a:t>A supportive community to reduce loneliness</a:t>
            </a:r>
            <a:endParaRPr lang="en-IN" sz="1300" b="1" dirty="0">
              <a:solidFill>
                <a:schemeClr val="tx1"/>
              </a:solidFill>
            </a:endParaRPr>
          </a:p>
        </p:txBody>
      </p:sp>
      <p:sp>
        <p:nvSpPr>
          <p:cNvPr id="33" name="Rectangle 32"/>
          <p:cNvSpPr/>
          <p:nvPr/>
        </p:nvSpPr>
        <p:spPr>
          <a:xfrm>
            <a:off x="245660" y="2455333"/>
            <a:ext cx="1361481" cy="973667"/>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300" b="1" dirty="0">
                <a:solidFill>
                  <a:schemeClr val="tx1"/>
                </a:solidFill>
              </a:rPr>
              <a:t>Easy way to reach professors without hesitation</a:t>
            </a:r>
            <a:endParaRPr lang="en-IN" sz="1300" b="1" dirty="0">
              <a:solidFill>
                <a:schemeClr val="tx1"/>
              </a:solidFill>
            </a:endParaRPr>
          </a:p>
        </p:txBody>
      </p:sp>
      <p:sp>
        <p:nvSpPr>
          <p:cNvPr id="2" name="TextBox 1"/>
          <p:cNvSpPr txBox="1"/>
          <p:nvPr/>
        </p:nvSpPr>
        <p:spPr>
          <a:xfrm>
            <a:off x="3573154" y="143897"/>
            <a:ext cx="5952242" cy="923330"/>
          </a:xfrm>
          <a:prstGeom prst="rect">
            <a:avLst/>
          </a:prstGeom>
          <a:noFill/>
        </p:spPr>
        <p:txBody>
          <a:bodyPr wrap="square" rtlCol="0">
            <a:spAutoFit/>
          </a:bodyPr>
          <a:lstStyle/>
          <a:p>
            <a:pPr algn="ctr"/>
            <a:r>
              <a:rPr lang="en-US" sz="5400" b="1" dirty="0">
                <a:latin typeface="Californian FB" panose="0207040306080B030204" pitchFamily="18" charset="0"/>
              </a:rPr>
              <a:t>Affinity Mapping</a:t>
            </a:r>
            <a:endParaRPr lang="en-IN" sz="5400" b="1" dirty="0">
              <a:latin typeface="Californian FB" panose="0207040306080B030204" pitchFamily="18" charset="0"/>
            </a:endParaRPr>
          </a:p>
        </p:txBody>
      </p:sp>
    </p:spTree>
  </p:cSld>
  <p:clrMapOvr>
    <a:masterClrMapping/>
  </p:clrMapOvr>
  <p:transition spd="slow">
    <p:push dir="u"/>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alpha val="60000"/>
          </a:schemeClr>
        </a:solidFill>
        <a:effectLst/>
      </p:bgPr>
    </p:bg>
    <p:spTree>
      <p:nvGrpSpPr>
        <p:cNvPr id="1" name=""/>
        <p:cNvGrpSpPr/>
        <p:nvPr/>
      </p:nvGrpSpPr>
      <p:grpSpPr>
        <a:xfrm>
          <a:off x="0" y="0"/>
          <a:ext cx="0" cy="0"/>
          <a:chOff x="0" y="0"/>
          <a:chExt cx="0" cy="0"/>
        </a:xfrm>
      </p:grpSpPr>
      <p:sp>
        <p:nvSpPr>
          <p:cNvPr id="2" name="TextBox 1"/>
          <p:cNvSpPr txBox="1"/>
          <p:nvPr/>
        </p:nvSpPr>
        <p:spPr>
          <a:xfrm>
            <a:off x="2168102" y="2921887"/>
            <a:ext cx="8382000" cy="1014730"/>
          </a:xfrm>
          <a:prstGeom prst="rect">
            <a:avLst/>
          </a:prstGeom>
          <a:noFill/>
        </p:spPr>
        <p:txBody>
          <a:bodyPr wrap="square" rtlCol="0">
            <a:spAutoFit/>
          </a:bodyPr>
          <a:lstStyle/>
          <a:p>
            <a:r>
              <a:rPr lang="en-US" altLang="en-IN" sz="6000" b="1" dirty="0">
                <a:latin typeface="Californian FB" panose="0207040306080B030204" pitchFamily="18" charset="0"/>
              </a:rPr>
              <a:t>JOURNEY MAPPING</a:t>
            </a:r>
          </a:p>
        </p:txBody>
      </p:sp>
      <p:sp>
        <p:nvSpPr>
          <p:cNvPr id="3" name="Rectangle 2"/>
          <p:cNvSpPr/>
          <p:nvPr/>
        </p:nvSpPr>
        <p:spPr>
          <a:xfrm>
            <a:off x="0" y="0"/>
            <a:ext cx="1049867" cy="3022600"/>
          </a:xfrm>
          <a:prstGeom prst="rect">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Rectangle 3"/>
          <p:cNvSpPr/>
          <p:nvPr/>
        </p:nvSpPr>
        <p:spPr>
          <a:xfrm>
            <a:off x="1049867" y="0"/>
            <a:ext cx="914400" cy="2565400"/>
          </a:xfrm>
          <a:prstGeom prst="rect">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p:cNvSpPr/>
          <p:nvPr/>
        </p:nvSpPr>
        <p:spPr>
          <a:xfrm rot="10800000">
            <a:off x="11144527" y="3785326"/>
            <a:ext cx="1047473" cy="3072674"/>
          </a:xfrm>
          <a:prstGeom prst="rect">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p:cNvSpPr/>
          <p:nvPr/>
        </p:nvSpPr>
        <p:spPr>
          <a:xfrm rot="10800000">
            <a:off x="10230127" y="4292600"/>
            <a:ext cx="914400" cy="2565400"/>
          </a:xfrm>
          <a:prstGeom prst="rect">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transition spd="slow">
    <p:push dir="u"/>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alpha val="60000"/>
          </a:schemeClr>
        </a:solidFill>
        <a:effectLst/>
      </p:bgPr>
    </p:bg>
    <p:spTree>
      <p:nvGrpSpPr>
        <p:cNvPr id="1" name=""/>
        <p:cNvGrpSpPr/>
        <p:nvPr/>
      </p:nvGrpSpPr>
      <p:grpSpPr>
        <a:xfrm>
          <a:off x="0" y="0"/>
          <a:ext cx="0" cy="0"/>
          <a:chOff x="0" y="0"/>
          <a:chExt cx="0" cy="0"/>
        </a:xfrm>
      </p:grpSpPr>
      <p:sp>
        <p:nvSpPr>
          <p:cNvPr id="2" name="TextBox 1"/>
          <p:cNvSpPr txBox="1"/>
          <p:nvPr/>
        </p:nvSpPr>
        <p:spPr>
          <a:xfrm>
            <a:off x="3462324" y="161947"/>
            <a:ext cx="4864074" cy="830997"/>
          </a:xfrm>
          <a:prstGeom prst="rect">
            <a:avLst/>
          </a:prstGeom>
          <a:noFill/>
        </p:spPr>
        <p:txBody>
          <a:bodyPr wrap="square" rtlCol="0">
            <a:spAutoFit/>
          </a:bodyPr>
          <a:lstStyle/>
          <a:p>
            <a:pPr algn="ctr"/>
            <a:r>
              <a:rPr lang="en-US" sz="4800" b="1" dirty="0">
                <a:latin typeface="Californian FB" panose="0207040306080B030204" pitchFamily="18" charset="0"/>
              </a:rPr>
              <a:t>Table of Content</a:t>
            </a:r>
            <a:endParaRPr lang="en-IN" sz="4800" b="1" dirty="0">
              <a:latin typeface="Californian FB" panose="0207040306080B030204" pitchFamily="18" charset="0"/>
            </a:endParaRPr>
          </a:p>
        </p:txBody>
      </p:sp>
      <p:sp>
        <p:nvSpPr>
          <p:cNvPr id="4" name="Flowchart: Connector 3"/>
          <p:cNvSpPr/>
          <p:nvPr/>
        </p:nvSpPr>
        <p:spPr>
          <a:xfrm>
            <a:off x="1075128" y="1161119"/>
            <a:ext cx="630846" cy="608553"/>
          </a:xfrm>
          <a:prstGeom prst="flowChartConnector">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t>1</a:t>
            </a:r>
            <a:endParaRPr lang="en-IN" sz="2400" b="1" dirty="0"/>
          </a:p>
        </p:txBody>
      </p:sp>
      <p:sp>
        <p:nvSpPr>
          <p:cNvPr id="5" name="Flowchart: Connector 4"/>
          <p:cNvSpPr/>
          <p:nvPr/>
        </p:nvSpPr>
        <p:spPr>
          <a:xfrm>
            <a:off x="1075128" y="2928705"/>
            <a:ext cx="630846" cy="608553"/>
          </a:xfrm>
          <a:prstGeom prst="flowChartConnector">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t>3</a:t>
            </a:r>
            <a:endParaRPr lang="en-IN" sz="2400" b="1" dirty="0"/>
          </a:p>
        </p:txBody>
      </p:sp>
      <p:sp>
        <p:nvSpPr>
          <p:cNvPr id="6" name="Flowchart: Connector 5"/>
          <p:cNvSpPr/>
          <p:nvPr/>
        </p:nvSpPr>
        <p:spPr>
          <a:xfrm>
            <a:off x="1075128" y="2022641"/>
            <a:ext cx="630846" cy="608553"/>
          </a:xfrm>
          <a:prstGeom prst="flowChartConnector">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t>2</a:t>
            </a:r>
            <a:endParaRPr lang="en-IN" sz="2400" b="1" dirty="0"/>
          </a:p>
        </p:txBody>
      </p:sp>
      <p:sp>
        <p:nvSpPr>
          <p:cNvPr id="7" name="Flowchart: Connector 6"/>
          <p:cNvSpPr/>
          <p:nvPr/>
        </p:nvSpPr>
        <p:spPr>
          <a:xfrm>
            <a:off x="1075128" y="3870278"/>
            <a:ext cx="630846" cy="608553"/>
          </a:xfrm>
          <a:prstGeom prst="flowChartConnector">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t>4</a:t>
            </a:r>
            <a:endParaRPr lang="en-IN" sz="2400" b="1" dirty="0"/>
          </a:p>
        </p:txBody>
      </p:sp>
      <p:sp>
        <p:nvSpPr>
          <p:cNvPr id="8" name="Flowchart: Connector 7"/>
          <p:cNvSpPr/>
          <p:nvPr/>
        </p:nvSpPr>
        <p:spPr>
          <a:xfrm>
            <a:off x="1086695" y="4811851"/>
            <a:ext cx="630846" cy="608553"/>
          </a:xfrm>
          <a:prstGeom prst="flowChartConnector">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t>5</a:t>
            </a:r>
            <a:endParaRPr lang="en-IN" sz="2400" b="1" dirty="0"/>
          </a:p>
        </p:txBody>
      </p:sp>
      <p:sp>
        <p:nvSpPr>
          <p:cNvPr id="9" name="Flowchart: Connector 8"/>
          <p:cNvSpPr/>
          <p:nvPr/>
        </p:nvSpPr>
        <p:spPr>
          <a:xfrm>
            <a:off x="1071885" y="5717915"/>
            <a:ext cx="630846" cy="608553"/>
          </a:xfrm>
          <a:prstGeom prst="flowChartConnector">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t>6</a:t>
            </a:r>
            <a:endParaRPr lang="en-IN" sz="2400" b="1" dirty="0"/>
          </a:p>
        </p:txBody>
      </p:sp>
      <p:sp>
        <p:nvSpPr>
          <p:cNvPr id="10" name="Flowchart: Connector 9"/>
          <p:cNvSpPr/>
          <p:nvPr/>
        </p:nvSpPr>
        <p:spPr>
          <a:xfrm>
            <a:off x="7025213" y="1163194"/>
            <a:ext cx="630846" cy="608553"/>
          </a:xfrm>
          <a:prstGeom prst="flowChartConnector">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t>7</a:t>
            </a:r>
            <a:endParaRPr lang="en-IN" sz="2400" b="1" dirty="0"/>
          </a:p>
        </p:txBody>
      </p:sp>
      <p:sp>
        <p:nvSpPr>
          <p:cNvPr id="11" name="Flowchart: Connector 10"/>
          <p:cNvSpPr/>
          <p:nvPr/>
        </p:nvSpPr>
        <p:spPr>
          <a:xfrm>
            <a:off x="7025213" y="2930817"/>
            <a:ext cx="630846" cy="608553"/>
          </a:xfrm>
          <a:prstGeom prst="flowChartConnector">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t>9</a:t>
            </a:r>
            <a:endParaRPr lang="en-IN" sz="2400" b="1" dirty="0"/>
          </a:p>
        </p:txBody>
      </p:sp>
      <p:sp>
        <p:nvSpPr>
          <p:cNvPr id="12" name="Flowchart: Connector 11"/>
          <p:cNvSpPr/>
          <p:nvPr/>
        </p:nvSpPr>
        <p:spPr>
          <a:xfrm>
            <a:off x="7025213" y="2022640"/>
            <a:ext cx="630846" cy="608553"/>
          </a:xfrm>
          <a:prstGeom prst="flowChartConnector">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t>8</a:t>
            </a:r>
            <a:endParaRPr lang="en-IN" sz="2400" b="1" dirty="0"/>
          </a:p>
        </p:txBody>
      </p:sp>
      <p:sp>
        <p:nvSpPr>
          <p:cNvPr id="13" name="Flowchart: Connector 12"/>
          <p:cNvSpPr/>
          <p:nvPr/>
        </p:nvSpPr>
        <p:spPr>
          <a:xfrm>
            <a:off x="7025213" y="3870277"/>
            <a:ext cx="630846" cy="608553"/>
          </a:xfrm>
          <a:prstGeom prst="flowChartConnector">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t>10</a:t>
            </a:r>
            <a:endParaRPr lang="en-IN" sz="2000" b="1" dirty="0"/>
          </a:p>
        </p:txBody>
      </p:sp>
      <p:sp>
        <p:nvSpPr>
          <p:cNvPr id="14" name="Flowchart: Connector 13"/>
          <p:cNvSpPr/>
          <p:nvPr/>
        </p:nvSpPr>
        <p:spPr>
          <a:xfrm>
            <a:off x="7025213" y="4811850"/>
            <a:ext cx="630846" cy="608553"/>
          </a:xfrm>
          <a:prstGeom prst="flowChartConnector">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t>11</a:t>
            </a:r>
            <a:endParaRPr lang="en-IN" sz="2000" b="1" dirty="0"/>
          </a:p>
        </p:txBody>
      </p:sp>
      <p:sp>
        <p:nvSpPr>
          <p:cNvPr id="15" name="Flowchart: Connector 14"/>
          <p:cNvSpPr/>
          <p:nvPr/>
        </p:nvSpPr>
        <p:spPr>
          <a:xfrm>
            <a:off x="7025213" y="5717914"/>
            <a:ext cx="630846" cy="608553"/>
          </a:xfrm>
          <a:prstGeom prst="flowChartConnector">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t>12</a:t>
            </a:r>
            <a:endParaRPr lang="en-IN" sz="2000" b="1" dirty="0"/>
          </a:p>
        </p:txBody>
      </p:sp>
      <p:sp>
        <p:nvSpPr>
          <p:cNvPr id="18" name="TextBox 17"/>
          <p:cNvSpPr txBox="1"/>
          <p:nvPr/>
        </p:nvSpPr>
        <p:spPr>
          <a:xfrm>
            <a:off x="1940016" y="1234562"/>
            <a:ext cx="3044616" cy="461665"/>
          </a:xfrm>
          <a:prstGeom prst="rect">
            <a:avLst/>
          </a:prstGeom>
          <a:noFill/>
        </p:spPr>
        <p:txBody>
          <a:bodyPr wrap="square" rtlCol="0">
            <a:spAutoFit/>
          </a:bodyPr>
          <a:lstStyle/>
          <a:p>
            <a:r>
              <a:rPr lang="en-US" sz="2400" b="1" dirty="0">
                <a:solidFill>
                  <a:schemeClr val="accent1">
                    <a:lumMod val="75000"/>
                  </a:schemeClr>
                </a:solidFill>
              </a:rPr>
              <a:t>About</a:t>
            </a:r>
            <a:endParaRPr lang="en-IN" sz="2400" b="1" dirty="0">
              <a:solidFill>
                <a:schemeClr val="accent1">
                  <a:lumMod val="75000"/>
                </a:schemeClr>
              </a:solidFill>
            </a:endParaRPr>
          </a:p>
        </p:txBody>
      </p:sp>
      <p:sp>
        <p:nvSpPr>
          <p:cNvPr id="19" name="TextBox 18"/>
          <p:cNvSpPr txBox="1"/>
          <p:nvPr/>
        </p:nvSpPr>
        <p:spPr>
          <a:xfrm>
            <a:off x="1951583" y="2107597"/>
            <a:ext cx="3138571" cy="461665"/>
          </a:xfrm>
          <a:prstGeom prst="rect">
            <a:avLst/>
          </a:prstGeom>
          <a:noFill/>
        </p:spPr>
        <p:txBody>
          <a:bodyPr wrap="square" rtlCol="0">
            <a:spAutoFit/>
          </a:bodyPr>
          <a:lstStyle/>
          <a:p>
            <a:r>
              <a:rPr lang="en-US" sz="2400" b="1" dirty="0">
                <a:solidFill>
                  <a:schemeClr val="accent1">
                    <a:lumMod val="75000"/>
                  </a:schemeClr>
                </a:solidFill>
              </a:rPr>
              <a:t>Why the innovation?</a:t>
            </a:r>
            <a:endParaRPr lang="en-IN" sz="2400" b="1" dirty="0">
              <a:solidFill>
                <a:schemeClr val="accent1">
                  <a:lumMod val="75000"/>
                </a:schemeClr>
              </a:solidFill>
            </a:endParaRPr>
          </a:p>
        </p:txBody>
      </p:sp>
      <p:sp>
        <p:nvSpPr>
          <p:cNvPr id="20" name="TextBox 19"/>
          <p:cNvSpPr txBox="1"/>
          <p:nvPr/>
        </p:nvSpPr>
        <p:spPr>
          <a:xfrm>
            <a:off x="1951583" y="2996238"/>
            <a:ext cx="4062676" cy="461665"/>
          </a:xfrm>
          <a:prstGeom prst="rect">
            <a:avLst/>
          </a:prstGeom>
          <a:noFill/>
        </p:spPr>
        <p:txBody>
          <a:bodyPr wrap="square" rtlCol="0">
            <a:spAutoFit/>
          </a:bodyPr>
          <a:lstStyle/>
          <a:p>
            <a:r>
              <a:rPr lang="en-US" sz="2400" b="1" dirty="0">
                <a:solidFill>
                  <a:schemeClr val="accent1">
                    <a:lumMod val="75000"/>
                  </a:schemeClr>
                </a:solidFill>
              </a:rPr>
              <a:t>Current market &amp; competitors</a:t>
            </a:r>
            <a:endParaRPr lang="en-IN" sz="2400" b="1" dirty="0">
              <a:solidFill>
                <a:schemeClr val="accent1">
                  <a:lumMod val="75000"/>
                </a:schemeClr>
              </a:solidFill>
            </a:endParaRPr>
          </a:p>
        </p:txBody>
      </p:sp>
      <p:sp>
        <p:nvSpPr>
          <p:cNvPr id="21" name="TextBox 20"/>
          <p:cNvSpPr txBox="1"/>
          <p:nvPr/>
        </p:nvSpPr>
        <p:spPr>
          <a:xfrm>
            <a:off x="1951583" y="3971873"/>
            <a:ext cx="3187785" cy="461665"/>
          </a:xfrm>
          <a:prstGeom prst="rect">
            <a:avLst/>
          </a:prstGeom>
          <a:noFill/>
        </p:spPr>
        <p:txBody>
          <a:bodyPr wrap="square" rtlCol="0">
            <a:spAutoFit/>
          </a:bodyPr>
          <a:lstStyle/>
          <a:p>
            <a:r>
              <a:rPr lang="en-US" sz="2400" b="1" dirty="0">
                <a:solidFill>
                  <a:schemeClr val="accent1">
                    <a:lumMod val="75000"/>
                  </a:schemeClr>
                </a:solidFill>
              </a:rPr>
              <a:t>Competitor Analysis</a:t>
            </a:r>
            <a:endParaRPr lang="en-IN" sz="2400" b="1" dirty="0">
              <a:solidFill>
                <a:schemeClr val="accent1">
                  <a:lumMod val="75000"/>
                </a:schemeClr>
              </a:solidFill>
            </a:endParaRPr>
          </a:p>
        </p:txBody>
      </p:sp>
      <p:sp>
        <p:nvSpPr>
          <p:cNvPr id="22" name="TextBox 21"/>
          <p:cNvSpPr txBox="1"/>
          <p:nvPr/>
        </p:nvSpPr>
        <p:spPr>
          <a:xfrm>
            <a:off x="1951583" y="4885292"/>
            <a:ext cx="3559542" cy="461665"/>
          </a:xfrm>
          <a:prstGeom prst="rect">
            <a:avLst/>
          </a:prstGeom>
          <a:noFill/>
        </p:spPr>
        <p:txBody>
          <a:bodyPr wrap="square" rtlCol="0">
            <a:spAutoFit/>
          </a:bodyPr>
          <a:lstStyle/>
          <a:p>
            <a:r>
              <a:rPr lang="en-US" sz="2400" b="1" dirty="0">
                <a:solidFill>
                  <a:schemeClr val="accent1">
                    <a:lumMod val="75000"/>
                  </a:schemeClr>
                </a:solidFill>
              </a:rPr>
              <a:t>Research Methodology</a:t>
            </a:r>
            <a:endParaRPr lang="en-IN" sz="2400" b="1" dirty="0">
              <a:solidFill>
                <a:schemeClr val="accent1">
                  <a:lumMod val="75000"/>
                </a:schemeClr>
              </a:solidFill>
            </a:endParaRPr>
          </a:p>
        </p:txBody>
      </p:sp>
      <p:sp>
        <p:nvSpPr>
          <p:cNvPr id="24" name="TextBox 23"/>
          <p:cNvSpPr txBox="1"/>
          <p:nvPr/>
        </p:nvSpPr>
        <p:spPr>
          <a:xfrm>
            <a:off x="1936773" y="5798711"/>
            <a:ext cx="2789593" cy="461665"/>
          </a:xfrm>
          <a:prstGeom prst="rect">
            <a:avLst/>
          </a:prstGeom>
          <a:noFill/>
        </p:spPr>
        <p:txBody>
          <a:bodyPr wrap="square" rtlCol="0">
            <a:spAutoFit/>
          </a:bodyPr>
          <a:lstStyle/>
          <a:p>
            <a:r>
              <a:rPr lang="en-US" sz="2400" b="1" dirty="0">
                <a:solidFill>
                  <a:schemeClr val="accent1">
                    <a:lumMod val="75000"/>
                  </a:schemeClr>
                </a:solidFill>
              </a:rPr>
              <a:t>Key Findings</a:t>
            </a:r>
            <a:endParaRPr lang="en-IN" sz="2400" b="1" dirty="0">
              <a:solidFill>
                <a:schemeClr val="accent1">
                  <a:lumMod val="75000"/>
                </a:schemeClr>
              </a:solidFill>
            </a:endParaRPr>
          </a:p>
        </p:txBody>
      </p:sp>
      <p:sp>
        <p:nvSpPr>
          <p:cNvPr id="25" name="TextBox 24"/>
          <p:cNvSpPr txBox="1"/>
          <p:nvPr/>
        </p:nvSpPr>
        <p:spPr>
          <a:xfrm>
            <a:off x="7890101" y="1203784"/>
            <a:ext cx="4123174" cy="461665"/>
          </a:xfrm>
          <a:prstGeom prst="rect">
            <a:avLst/>
          </a:prstGeom>
          <a:noFill/>
        </p:spPr>
        <p:txBody>
          <a:bodyPr wrap="square" rtlCol="0">
            <a:spAutoFit/>
          </a:bodyPr>
          <a:lstStyle/>
          <a:p>
            <a:r>
              <a:rPr lang="en-US" sz="2400" b="1" dirty="0">
                <a:solidFill>
                  <a:schemeClr val="accent1">
                    <a:lumMod val="75000"/>
                  </a:schemeClr>
                </a:solidFill>
              </a:rPr>
              <a:t>User persona</a:t>
            </a:r>
            <a:endParaRPr lang="en-IN" sz="2400" b="1" dirty="0">
              <a:solidFill>
                <a:schemeClr val="accent1">
                  <a:lumMod val="75000"/>
                </a:schemeClr>
              </a:solidFill>
            </a:endParaRPr>
          </a:p>
        </p:txBody>
      </p:sp>
      <p:sp>
        <p:nvSpPr>
          <p:cNvPr id="26" name="TextBox 25"/>
          <p:cNvSpPr txBox="1"/>
          <p:nvPr/>
        </p:nvSpPr>
        <p:spPr>
          <a:xfrm>
            <a:off x="7890101" y="2106152"/>
            <a:ext cx="4357991" cy="461665"/>
          </a:xfrm>
          <a:prstGeom prst="rect">
            <a:avLst/>
          </a:prstGeom>
          <a:noFill/>
        </p:spPr>
        <p:txBody>
          <a:bodyPr wrap="square" rtlCol="0">
            <a:spAutoFit/>
          </a:bodyPr>
          <a:lstStyle/>
          <a:p>
            <a:r>
              <a:rPr lang="en-US" sz="2400" b="1" dirty="0">
                <a:solidFill>
                  <a:schemeClr val="accent1">
                    <a:lumMod val="75000"/>
                  </a:schemeClr>
                </a:solidFill>
              </a:rPr>
              <a:t>A Day in a life</a:t>
            </a:r>
            <a:endParaRPr lang="en-IN" sz="2400" b="1" dirty="0">
              <a:solidFill>
                <a:schemeClr val="accent1">
                  <a:lumMod val="75000"/>
                </a:schemeClr>
              </a:solidFill>
            </a:endParaRPr>
          </a:p>
        </p:txBody>
      </p:sp>
      <p:sp>
        <p:nvSpPr>
          <p:cNvPr id="27" name="TextBox 26"/>
          <p:cNvSpPr txBox="1"/>
          <p:nvPr/>
        </p:nvSpPr>
        <p:spPr>
          <a:xfrm>
            <a:off x="7890101" y="3002148"/>
            <a:ext cx="2395872" cy="461665"/>
          </a:xfrm>
          <a:prstGeom prst="rect">
            <a:avLst/>
          </a:prstGeom>
          <a:noFill/>
        </p:spPr>
        <p:txBody>
          <a:bodyPr wrap="square" rtlCol="0">
            <a:spAutoFit/>
          </a:bodyPr>
          <a:lstStyle/>
          <a:p>
            <a:r>
              <a:rPr lang="en-US" sz="2400" b="1" dirty="0">
                <a:solidFill>
                  <a:schemeClr val="accent1">
                    <a:lumMod val="75000"/>
                  </a:schemeClr>
                </a:solidFill>
              </a:rPr>
              <a:t>Empathy  map</a:t>
            </a:r>
            <a:endParaRPr lang="en-IN" sz="2400" b="1" dirty="0">
              <a:solidFill>
                <a:schemeClr val="accent1">
                  <a:lumMod val="75000"/>
                </a:schemeClr>
              </a:solidFill>
            </a:endParaRPr>
          </a:p>
        </p:txBody>
      </p:sp>
      <p:sp>
        <p:nvSpPr>
          <p:cNvPr id="28" name="TextBox 27"/>
          <p:cNvSpPr txBox="1"/>
          <p:nvPr/>
        </p:nvSpPr>
        <p:spPr>
          <a:xfrm>
            <a:off x="7890101" y="3955610"/>
            <a:ext cx="3929975" cy="461665"/>
          </a:xfrm>
          <a:prstGeom prst="rect">
            <a:avLst/>
          </a:prstGeom>
          <a:noFill/>
        </p:spPr>
        <p:txBody>
          <a:bodyPr wrap="square" rtlCol="0">
            <a:spAutoFit/>
          </a:bodyPr>
          <a:lstStyle/>
          <a:p>
            <a:r>
              <a:rPr lang="en-US" sz="2400" b="1" dirty="0">
                <a:solidFill>
                  <a:schemeClr val="accent1">
                    <a:lumMod val="75000"/>
                  </a:schemeClr>
                </a:solidFill>
              </a:rPr>
              <a:t>Affinity mapping</a:t>
            </a:r>
            <a:endParaRPr lang="en-IN" sz="2400" b="1" dirty="0">
              <a:solidFill>
                <a:schemeClr val="accent1">
                  <a:lumMod val="75000"/>
                </a:schemeClr>
              </a:solidFill>
            </a:endParaRPr>
          </a:p>
        </p:txBody>
      </p:sp>
      <p:sp>
        <p:nvSpPr>
          <p:cNvPr id="29" name="TextBox 28"/>
          <p:cNvSpPr txBox="1"/>
          <p:nvPr/>
        </p:nvSpPr>
        <p:spPr>
          <a:xfrm>
            <a:off x="7890101" y="4885293"/>
            <a:ext cx="2516673" cy="461665"/>
          </a:xfrm>
          <a:prstGeom prst="rect">
            <a:avLst/>
          </a:prstGeom>
          <a:noFill/>
        </p:spPr>
        <p:txBody>
          <a:bodyPr wrap="square" rtlCol="0">
            <a:spAutoFit/>
          </a:bodyPr>
          <a:lstStyle/>
          <a:p>
            <a:r>
              <a:rPr lang="en-US" sz="2400" b="1" dirty="0">
                <a:solidFill>
                  <a:schemeClr val="accent1">
                    <a:lumMod val="75000"/>
                  </a:schemeClr>
                </a:solidFill>
              </a:rPr>
              <a:t>Journey mapping</a:t>
            </a:r>
            <a:endParaRPr lang="en-IN" sz="2400" b="1" dirty="0">
              <a:solidFill>
                <a:schemeClr val="accent1">
                  <a:lumMod val="75000"/>
                </a:schemeClr>
              </a:solidFill>
            </a:endParaRPr>
          </a:p>
        </p:txBody>
      </p:sp>
      <p:sp>
        <p:nvSpPr>
          <p:cNvPr id="30" name="TextBox 29"/>
          <p:cNvSpPr txBox="1"/>
          <p:nvPr/>
        </p:nvSpPr>
        <p:spPr>
          <a:xfrm>
            <a:off x="7890101" y="5785766"/>
            <a:ext cx="1892538" cy="461665"/>
          </a:xfrm>
          <a:prstGeom prst="rect">
            <a:avLst/>
          </a:prstGeom>
          <a:noFill/>
        </p:spPr>
        <p:txBody>
          <a:bodyPr wrap="square" rtlCol="0">
            <a:spAutoFit/>
          </a:bodyPr>
          <a:lstStyle/>
          <a:p>
            <a:r>
              <a:rPr lang="en-US" sz="2400" b="1" dirty="0">
                <a:solidFill>
                  <a:schemeClr val="accent1">
                    <a:lumMod val="75000"/>
                  </a:schemeClr>
                </a:solidFill>
              </a:rPr>
              <a:t>Solution</a:t>
            </a:r>
            <a:endParaRPr lang="en-IN" sz="2400" b="1" dirty="0">
              <a:solidFill>
                <a:schemeClr val="accent1">
                  <a:lumMod val="75000"/>
                </a:schemeClr>
              </a:solidFill>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8466" y="-23917"/>
            <a:ext cx="12192000" cy="152710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Rectangle 4"/>
          <p:cNvSpPr/>
          <p:nvPr/>
        </p:nvSpPr>
        <p:spPr>
          <a:xfrm>
            <a:off x="136524" y="1631176"/>
            <a:ext cx="2235200" cy="635000"/>
          </a:xfrm>
          <a:prstGeom prst="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rPr>
              <a:t>CONSIDER</a:t>
            </a:r>
          </a:p>
          <a:p>
            <a:pPr algn="ctr"/>
            <a:r>
              <a:rPr lang="en-IN" b="1" dirty="0">
                <a:solidFill>
                  <a:schemeClr val="tx1"/>
                </a:solidFill>
              </a:rPr>
              <a:t> (1st Week)</a:t>
            </a:r>
          </a:p>
        </p:txBody>
      </p:sp>
      <p:sp>
        <p:nvSpPr>
          <p:cNvPr id="10" name="Rectangle 9"/>
          <p:cNvSpPr/>
          <p:nvPr/>
        </p:nvSpPr>
        <p:spPr>
          <a:xfrm>
            <a:off x="2548465" y="1630897"/>
            <a:ext cx="2235200" cy="635000"/>
          </a:xfrm>
          <a:prstGeom prst="rect">
            <a:avLst/>
          </a:prstGeom>
          <a:solidFill>
            <a:schemeClr val="tx2">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rPr>
              <a:t>EXPLORE</a:t>
            </a:r>
          </a:p>
          <a:p>
            <a:pPr algn="ctr"/>
            <a:r>
              <a:rPr lang="en-IN" b="1" dirty="0">
                <a:solidFill>
                  <a:schemeClr val="tx1"/>
                </a:solidFill>
              </a:rPr>
              <a:t> (1st Month)</a:t>
            </a:r>
          </a:p>
        </p:txBody>
      </p:sp>
      <p:sp>
        <p:nvSpPr>
          <p:cNvPr id="11" name="Rectangle 10"/>
          <p:cNvSpPr/>
          <p:nvPr/>
        </p:nvSpPr>
        <p:spPr>
          <a:xfrm>
            <a:off x="4978399" y="1629587"/>
            <a:ext cx="2235200" cy="635000"/>
          </a:xfrm>
          <a:prstGeom prst="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p:cNvSpPr/>
          <p:nvPr/>
        </p:nvSpPr>
        <p:spPr>
          <a:xfrm>
            <a:off x="9855199" y="1627902"/>
            <a:ext cx="2235200" cy="635000"/>
          </a:xfrm>
          <a:prstGeom prst="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3" name="Rectangle 12"/>
          <p:cNvSpPr/>
          <p:nvPr/>
        </p:nvSpPr>
        <p:spPr>
          <a:xfrm>
            <a:off x="7394260" y="1629587"/>
            <a:ext cx="2235200" cy="635000"/>
          </a:xfrm>
          <a:prstGeom prst="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p:cNvSpPr/>
          <p:nvPr/>
        </p:nvSpPr>
        <p:spPr>
          <a:xfrm>
            <a:off x="2548465" y="2387600"/>
            <a:ext cx="2235200" cy="4385218"/>
          </a:xfrm>
          <a:prstGeom prst="rect">
            <a:avLst/>
          </a:prstGeom>
          <a:solidFill>
            <a:schemeClr val="tx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5" name="Rectangle 14"/>
          <p:cNvSpPr/>
          <p:nvPr/>
        </p:nvSpPr>
        <p:spPr>
          <a:xfrm>
            <a:off x="4978399" y="2387600"/>
            <a:ext cx="2235200" cy="4405625"/>
          </a:xfrm>
          <a:prstGeom prst="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p:cNvSpPr/>
          <p:nvPr/>
        </p:nvSpPr>
        <p:spPr>
          <a:xfrm>
            <a:off x="7408333" y="2370667"/>
            <a:ext cx="2235200" cy="4417071"/>
          </a:xfrm>
          <a:prstGeom prst="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Rectangle 16"/>
          <p:cNvSpPr/>
          <p:nvPr/>
        </p:nvSpPr>
        <p:spPr>
          <a:xfrm>
            <a:off x="9846733" y="2387600"/>
            <a:ext cx="2235200" cy="4400138"/>
          </a:xfrm>
          <a:prstGeom prst="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Rectangle 17"/>
          <p:cNvSpPr/>
          <p:nvPr/>
        </p:nvSpPr>
        <p:spPr>
          <a:xfrm>
            <a:off x="136524" y="2370667"/>
            <a:ext cx="2235200" cy="4422558"/>
          </a:xfrm>
          <a:prstGeom prst="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1" name="Freeform: Shape 20"/>
          <p:cNvSpPr/>
          <p:nvPr/>
        </p:nvSpPr>
        <p:spPr>
          <a:xfrm>
            <a:off x="118533" y="4444434"/>
            <a:ext cx="11971866" cy="1416802"/>
          </a:xfrm>
          <a:custGeom>
            <a:avLst/>
            <a:gdLst>
              <a:gd name="connsiteX0" fmla="*/ 0 w 11971866"/>
              <a:gd name="connsiteY0" fmla="*/ 855666 h 1389666"/>
              <a:gd name="connsiteX1" fmla="*/ 1286933 w 11971866"/>
              <a:gd name="connsiteY1" fmla="*/ 110599 h 1389666"/>
              <a:gd name="connsiteX2" fmla="*/ 1955800 w 11971866"/>
              <a:gd name="connsiteY2" fmla="*/ 1295933 h 1389666"/>
              <a:gd name="connsiteX3" fmla="*/ 3285066 w 11971866"/>
              <a:gd name="connsiteY3" fmla="*/ 212199 h 1389666"/>
              <a:gd name="connsiteX4" fmla="*/ 4538133 w 11971866"/>
              <a:gd name="connsiteY4" fmla="*/ 1126599 h 1389666"/>
              <a:gd name="connsiteX5" fmla="*/ 5198533 w 11971866"/>
              <a:gd name="connsiteY5" fmla="*/ 398466 h 1389666"/>
              <a:gd name="connsiteX6" fmla="*/ 7010400 w 11971866"/>
              <a:gd name="connsiteY6" fmla="*/ 1389066 h 1389666"/>
              <a:gd name="connsiteX7" fmla="*/ 8390466 w 11971866"/>
              <a:gd name="connsiteY7" fmla="*/ 229133 h 1389666"/>
              <a:gd name="connsiteX8" fmla="*/ 9499600 w 11971866"/>
              <a:gd name="connsiteY8" fmla="*/ 1126599 h 1389666"/>
              <a:gd name="connsiteX9" fmla="*/ 10803466 w 11971866"/>
              <a:gd name="connsiteY9" fmla="*/ 533 h 1389666"/>
              <a:gd name="connsiteX10" fmla="*/ 11971866 w 11971866"/>
              <a:gd name="connsiteY10" fmla="*/ 965733 h 1389666"/>
              <a:gd name="connsiteX11" fmla="*/ 11971866 w 11971866"/>
              <a:gd name="connsiteY11" fmla="*/ 965733 h 1389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971866" h="1389666">
                <a:moveTo>
                  <a:pt x="0" y="855666"/>
                </a:moveTo>
                <a:cubicBezTo>
                  <a:pt x="480483" y="446443"/>
                  <a:pt x="960966" y="37221"/>
                  <a:pt x="1286933" y="110599"/>
                </a:cubicBezTo>
                <a:cubicBezTo>
                  <a:pt x="1612900" y="183977"/>
                  <a:pt x="1622778" y="1279000"/>
                  <a:pt x="1955800" y="1295933"/>
                </a:cubicBezTo>
                <a:cubicBezTo>
                  <a:pt x="2288822" y="1312866"/>
                  <a:pt x="2854677" y="240421"/>
                  <a:pt x="3285066" y="212199"/>
                </a:cubicBezTo>
                <a:cubicBezTo>
                  <a:pt x="3715455" y="183977"/>
                  <a:pt x="4219222" y="1095555"/>
                  <a:pt x="4538133" y="1126599"/>
                </a:cubicBezTo>
                <a:cubicBezTo>
                  <a:pt x="4857044" y="1157643"/>
                  <a:pt x="4786489" y="354721"/>
                  <a:pt x="5198533" y="398466"/>
                </a:cubicBezTo>
                <a:cubicBezTo>
                  <a:pt x="5610578" y="442210"/>
                  <a:pt x="6478411" y="1417288"/>
                  <a:pt x="7010400" y="1389066"/>
                </a:cubicBezTo>
                <a:cubicBezTo>
                  <a:pt x="7542389" y="1360844"/>
                  <a:pt x="7975599" y="272877"/>
                  <a:pt x="8390466" y="229133"/>
                </a:cubicBezTo>
                <a:cubicBezTo>
                  <a:pt x="8805333" y="185389"/>
                  <a:pt x="9097433" y="1164699"/>
                  <a:pt x="9499600" y="1126599"/>
                </a:cubicBezTo>
                <a:cubicBezTo>
                  <a:pt x="9901767" y="1088499"/>
                  <a:pt x="10391422" y="27344"/>
                  <a:pt x="10803466" y="533"/>
                </a:cubicBezTo>
                <a:cubicBezTo>
                  <a:pt x="11215510" y="-26278"/>
                  <a:pt x="11971866" y="965733"/>
                  <a:pt x="11971866" y="965733"/>
                </a:cubicBezTo>
                <a:lnTo>
                  <a:pt x="11971866" y="965733"/>
                </a:ln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3" name="Freeform: Shape 62"/>
          <p:cNvSpPr/>
          <p:nvPr/>
        </p:nvSpPr>
        <p:spPr>
          <a:xfrm>
            <a:off x="6066366" y="4872567"/>
            <a:ext cx="728134" cy="673602"/>
          </a:xfrm>
          <a:custGeom>
            <a:avLst/>
            <a:gdLst>
              <a:gd name="connsiteX0" fmla="*/ 494959 w 728134"/>
              <a:gd name="connsiteY0" fmla="*/ 130680 h 660700"/>
              <a:gd name="connsiteX1" fmla="*/ 515184 w 728134"/>
              <a:gd name="connsiteY1" fmla="*/ 132719 h 660700"/>
              <a:gd name="connsiteX2" fmla="*/ 728134 w 728134"/>
              <a:gd name="connsiteY2" fmla="*/ 394000 h 660700"/>
              <a:gd name="connsiteX3" fmla="*/ 461434 w 728134"/>
              <a:gd name="connsiteY3" fmla="*/ 660700 h 660700"/>
              <a:gd name="connsiteX4" fmla="*/ 240283 w 728134"/>
              <a:gd name="connsiteY4" fmla="*/ 543115 h 660700"/>
              <a:gd name="connsiteX5" fmla="*/ 233175 w 728134"/>
              <a:gd name="connsiteY5" fmla="*/ 530021 h 660700"/>
              <a:gd name="connsiteX6" fmla="*/ 266700 w 728134"/>
              <a:gd name="connsiteY6" fmla="*/ 533400 h 660700"/>
              <a:gd name="connsiteX7" fmla="*/ 533400 w 728134"/>
              <a:gd name="connsiteY7" fmla="*/ 266700 h 660700"/>
              <a:gd name="connsiteX8" fmla="*/ 512442 w 728134"/>
              <a:gd name="connsiteY8" fmla="*/ 162889 h 660700"/>
              <a:gd name="connsiteX9" fmla="*/ 266700 w 728134"/>
              <a:gd name="connsiteY9" fmla="*/ 0 h 660700"/>
              <a:gd name="connsiteX10" fmla="*/ 487852 w 728134"/>
              <a:gd name="connsiteY10" fmla="*/ 117585 h 660700"/>
              <a:gd name="connsiteX11" fmla="*/ 494959 w 728134"/>
              <a:gd name="connsiteY11" fmla="*/ 130680 h 660700"/>
              <a:gd name="connsiteX12" fmla="*/ 461434 w 728134"/>
              <a:gd name="connsiteY12" fmla="*/ 127300 h 660700"/>
              <a:gd name="connsiteX13" fmla="*/ 194734 w 728134"/>
              <a:gd name="connsiteY13" fmla="*/ 394000 h 660700"/>
              <a:gd name="connsiteX14" fmla="*/ 215693 w 728134"/>
              <a:gd name="connsiteY14" fmla="*/ 497812 h 660700"/>
              <a:gd name="connsiteX15" fmla="*/ 233175 w 728134"/>
              <a:gd name="connsiteY15" fmla="*/ 530021 h 660700"/>
              <a:gd name="connsiteX16" fmla="*/ 212951 w 728134"/>
              <a:gd name="connsiteY16" fmla="*/ 527982 h 660700"/>
              <a:gd name="connsiteX17" fmla="*/ 0 w 728134"/>
              <a:gd name="connsiteY17" fmla="*/ 266700 h 660700"/>
              <a:gd name="connsiteX18" fmla="*/ 266700 w 728134"/>
              <a:gd name="connsiteY18" fmla="*/ 0 h 660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28134" h="660700">
                <a:moveTo>
                  <a:pt x="494959" y="130680"/>
                </a:moveTo>
                <a:lnTo>
                  <a:pt x="515184" y="132719"/>
                </a:lnTo>
                <a:cubicBezTo>
                  <a:pt x="636714" y="157588"/>
                  <a:pt x="728134" y="265118"/>
                  <a:pt x="728134" y="394000"/>
                </a:cubicBezTo>
                <a:cubicBezTo>
                  <a:pt x="728134" y="541294"/>
                  <a:pt x="608728" y="660700"/>
                  <a:pt x="461434" y="660700"/>
                </a:cubicBezTo>
                <a:cubicBezTo>
                  <a:pt x="369376" y="660700"/>
                  <a:pt x="288211" y="614057"/>
                  <a:pt x="240283" y="543115"/>
                </a:cubicBezTo>
                <a:lnTo>
                  <a:pt x="233175" y="530021"/>
                </a:lnTo>
                <a:lnTo>
                  <a:pt x="266700" y="533400"/>
                </a:lnTo>
                <a:cubicBezTo>
                  <a:pt x="413994" y="533400"/>
                  <a:pt x="533400" y="413994"/>
                  <a:pt x="533400" y="266700"/>
                </a:cubicBezTo>
                <a:cubicBezTo>
                  <a:pt x="533400" y="229877"/>
                  <a:pt x="525937" y="194796"/>
                  <a:pt x="512442" y="162889"/>
                </a:cubicBezTo>
                <a:close/>
                <a:moveTo>
                  <a:pt x="266700" y="0"/>
                </a:moveTo>
                <a:cubicBezTo>
                  <a:pt x="358759" y="0"/>
                  <a:pt x="439924" y="46643"/>
                  <a:pt x="487852" y="117585"/>
                </a:cubicBezTo>
                <a:lnTo>
                  <a:pt x="494959" y="130680"/>
                </a:lnTo>
                <a:lnTo>
                  <a:pt x="461434" y="127300"/>
                </a:lnTo>
                <a:cubicBezTo>
                  <a:pt x="314140" y="127300"/>
                  <a:pt x="194734" y="246706"/>
                  <a:pt x="194734" y="394000"/>
                </a:cubicBezTo>
                <a:cubicBezTo>
                  <a:pt x="194734" y="430824"/>
                  <a:pt x="202197" y="465904"/>
                  <a:pt x="215693" y="497812"/>
                </a:cubicBezTo>
                <a:lnTo>
                  <a:pt x="233175" y="530021"/>
                </a:lnTo>
                <a:lnTo>
                  <a:pt x="212951" y="527982"/>
                </a:lnTo>
                <a:cubicBezTo>
                  <a:pt x="91420" y="503113"/>
                  <a:pt x="0" y="395583"/>
                  <a:pt x="0" y="266700"/>
                </a:cubicBezTo>
                <a:cubicBezTo>
                  <a:pt x="0" y="119406"/>
                  <a:pt x="119406" y="0"/>
                  <a:pt x="266700" y="0"/>
                </a:cubicBezTo>
                <a:close/>
              </a:path>
            </a:pathLst>
          </a:cu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28" name="Freeform: Shape 27"/>
          <p:cNvSpPr/>
          <p:nvPr/>
        </p:nvSpPr>
        <p:spPr>
          <a:xfrm rot="10800000">
            <a:off x="516462" y="3728509"/>
            <a:ext cx="1393837" cy="1036128"/>
          </a:xfrm>
          <a:custGeom>
            <a:avLst/>
            <a:gdLst>
              <a:gd name="connsiteX0" fmla="*/ 1632750 w 1735667"/>
              <a:gd name="connsiteY0" fmla="*/ 795866 h 795866"/>
              <a:gd name="connsiteX1" fmla="*/ 102917 w 1735667"/>
              <a:gd name="connsiteY1" fmla="*/ 795866 h 795866"/>
              <a:gd name="connsiteX2" fmla="*/ 0 w 1735667"/>
              <a:gd name="connsiteY2" fmla="*/ 692949 h 795866"/>
              <a:gd name="connsiteX3" fmla="*/ 0 w 1735667"/>
              <a:gd name="connsiteY3" fmla="*/ 281283 h 795866"/>
              <a:gd name="connsiteX4" fmla="*/ 102917 w 1735667"/>
              <a:gd name="connsiteY4" fmla="*/ 178366 h 795866"/>
              <a:gd name="connsiteX5" fmla="*/ 1304868 w 1735667"/>
              <a:gd name="connsiteY5" fmla="*/ 178366 h 795866"/>
              <a:gd name="connsiteX6" fmla="*/ 1380067 w 1735667"/>
              <a:gd name="connsiteY6" fmla="*/ 0 h 795866"/>
              <a:gd name="connsiteX7" fmla="*/ 1455265 w 1735667"/>
              <a:gd name="connsiteY7" fmla="*/ 178366 h 795866"/>
              <a:gd name="connsiteX8" fmla="*/ 1632750 w 1735667"/>
              <a:gd name="connsiteY8" fmla="*/ 178366 h 795866"/>
              <a:gd name="connsiteX9" fmla="*/ 1735667 w 1735667"/>
              <a:gd name="connsiteY9" fmla="*/ 281283 h 795866"/>
              <a:gd name="connsiteX10" fmla="*/ 1735667 w 1735667"/>
              <a:gd name="connsiteY10" fmla="*/ 692949 h 795866"/>
              <a:gd name="connsiteX11" fmla="*/ 1632750 w 1735667"/>
              <a:gd name="connsiteY11" fmla="*/ 795866 h 795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35667" h="795866">
                <a:moveTo>
                  <a:pt x="1632750" y="795866"/>
                </a:moveTo>
                <a:lnTo>
                  <a:pt x="102917" y="795866"/>
                </a:lnTo>
                <a:cubicBezTo>
                  <a:pt x="46078" y="795866"/>
                  <a:pt x="0" y="749788"/>
                  <a:pt x="0" y="692949"/>
                </a:cubicBezTo>
                <a:lnTo>
                  <a:pt x="0" y="281283"/>
                </a:lnTo>
                <a:cubicBezTo>
                  <a:pt x="0" y="224444"/>
                  <a:pt x="46078" y="178366"/>
                  <a:pt x="102917" y="178366"/>
                </a:cubicBezTo>
                <a:lnTo>
                  <a:pt x="1304868" y="178366"/>
                </a:lnTo>
                <a:lnTo>
                  <a:pt x="1380067" y="0"/>
                </a:lnTo>
                <a:lnTo>
                  <a:pt x="1455265" y="178366"/>
                </a:lnTo>
                <a:lnTo>
                  <a:pt x="1632750" y="178366"/>
                </a:lnTo>
                <a:cubicBezTo>
                  <a:pt x="1689589" y="178366"/>
                  <a:pt x="1735667" y="224444"/>
                  <a:pt x="1735667" y="281283"/>
                </a:cubicBezTo>
                <a:lnTo>
                  <a:pt x="1735667" y="692949"/>
                </a:lnTo>
                <a:cubicBezTo>
                  <a:pt x="1735667" y="749788"/>
                  <a:pt x="1689589" y="795866"/>
                  <a:pt x="1632750" y="795866"/>
                </a:cubicBezTo>
                <a:close/>
              </a:path>
            </a:pathLst>
          </a:cu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sp>
        <p:nvSpPr>
          <p:cNvPr id="29" name="Freeform: Shape 28"/>
          <p:cNvSpPr/>
          <p:nvPr/>
        </p:nvSpPr>
        <p:spPr>
          <a:xfrm rot="10800000">
            <a:off x="7658099" y="3762449"/>
            <a:ext cx="1494368" cy="1122160"/>
          </a:xfrm>
          <a:custGeom>
            <a:avLst/>
            <a:gdLst>
              <a:gd name="connsiteX0" fmla="*/ 1632750 w 1735667"/>
              <a:gd name="connsiteY0" fmla="*/ 795866 h 795866"/>
              <a:gd name="connsiteX1" fmla="*/ 102917 w 1735667"/>
              <a:gd name="connsiteY1" fmla="*/ 795866 h 795866"/>
              <a:gd name="connsiteX2" fmla="*/ 0 w 1735667"/>
              <a:gd name="connsiteY2" fmla="*/ 692949 h 795866"/>
              <a:gd name="connsiteX3" fmla="*/ 0 w 1735667"/>
              <a:gd name="connsiteY3" fmla="*/ 281283 h 795866"/>
              <a:gd name="connsiteX4" fmla="*/ 102917 w 1735667"/>
              <a:gd name="connsiteY4" fmla="*/ 178366 h 795866"/>
              <a:gd name="connsiteX5" fmla="*/ 1304868 w 1735667"/>
              <a:gd name="connsiteY5" fmla="*/ 178366 h 795866"/>
              <a:gd name="connsiteX6" fmla="*/ 1380067 w 1735667"/>
              <a:gd name="connsiteY6" fmla="*/ 0 h 795866"/>
              <a:gd name="connsiteX7" fmla="*/ 1455265 w 1735667"/>
              <a:gd name="connsiteY7" fmla="*/ 178366 h 795866"/>
              <a:gd name="connsiteX8" fmla="*/ 1632750 w 1735667"/>
              <a:gd name="connsiteY8" fmla="*/ 178366 h 795866"/>
              <a:gd name="connsiteX9" fmla="*/ 1735667 w 1735667"/>
              <a:gd name="connsiteY9" fmla="*/ 281283 h 795866"/>
              <a:gd name="connsiteX10" fmla="*/ 1735667 w 1735667"/>
              <a:gd name="connsiteY10" fmla="*/ 692949 h 795866"/>
              <a:gd name="connsiteX11" fmla="*/ 1632750 w 1735667"/>
              <a:gd name="connsiteY11" fmla="*/ 795866 h 795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35667" h="795866">
                <a:moveTo>
                  <a:pt x="1632750" y="795866"/>
                </a:moveTo>
                <a:lnTo>
                  <a:pt x="102917" y="795866"/>
                </a:lnTo>
                <a:cubicBezTo>
                  <a:pt x="46078" y="795866"/>
                  <a:pt x="0" y="749788"/>
                  <a:pt x="0" y="692949"/>
                </a:cubicBezTo>
                <a:lnTo>
                  <a:pt x="0" y="281283"/>
                </a:lnTo>
                <a:cubicBezTo>
                  <a:pt x="0" y="224444"/>
                  <a:pt x="46078" y="178366"/>
                  <a:pt x="102917" y="178366"/>
                </a:cubicBezTo>
                <a:lnTo>
                  <a:pt x="1304868" y="178366"/>
                </a:lnTo>
                <a:lnTo>
                  <a:pt x="1380067" y="0"/>
                </a:lnTo>
                <a:lnTo>
                  <a:pt x="1455265" y="178366"/>
                </a:lnTo>
                <a:lnTo>
                  <a:pt x="1632750" y="178366"/>
                </a:lnTo>
                <a:cubicBezTo>
                  <a:pt x="1689589" y="178366"/>
                  <a:pt x="1735667" y="224444"/>
                  <a:pt x="1735667" y="281283"/>
                </a:cubicBezTo>
                <a:lnTo>
                  <a:pt x="1735667" y="692949"/>
                </a:lnTo>
                <a:cubicBezTo>
                  <a:pt x="1735667" y="749788"/>
                  <a:pt x="1689589" y="795866"/>
                  <a:pt x="1632750" y="795866"/>
                </a:cubicBezTo>
                <a:close/>
              </a:path>
            </a:pathLst>
          </a:cu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30" name="Freeform: Shape 29"/>
          <p:cNvSpPr/>
          <p:nvPr/>
        </p:nvSpPr>
        <p:spPr>
          <a:xfrm rot="10800000">
            <a:off x="5701242" y="4096060"/>
            <a:ext cx="1333500" cy="995702"/>
          </a:xfrm>
          <a:custGeom>
            <a:avLst/>
            <a:gdLst>
              <a:gd name="connsiteX0" fmla="*/ 1632750 w 1735667"/>
              <a:gd name="connsiteY0" fmla="*/ 795866 h 795866"/>
              <a:gd name="connsiteX1" fmla="*/ 102917 w 1735667"/>
              <a:gd name="connsiteY1" fmla="*/ 795866 h 795866"/>
              <a:gd name="connsiteX2" fmla="*/ 0 w 1735667"/>
              <a:gd name="connsiteY2" fmla="*/ 692949 h 795866"/>
              <a:gd name="connsiteX3" fmla="*/ 0 w 1735667"/>
              <a:gd name="connsiteY3" fmla="*/ 281283 h 795866"/>
              <a:gd name="connsiteX4" fmla="*/ 102917 w 1735667"/>
              <a:gd name="connsiteY4" fmla="*/ 178366 h 795866"/>
              <a:gd name="connsiteX5" fmla="*/ 1304868 w 1735667"/>
              <a:gd name="connsiteY5" fmla="*/ 178366 h 795866"/>
              <a:gd name="connsiteX6" fmla="*/ 1380067 w 1735667"/>
              <a:gd name="connsiteY6" fmla="*/ 0 h 795866"/>
              <a:gd name="connsiteX7" fmla="*/ 1455265 w 1735667"/>
              <a:gd name="connsiteY7" fmla="*/ 178366 h 795866"/>
              <a:gd name="connsiteX8" fmla="*/ 1632750 w 1735667"/>
              <a:gd name="connsiteY8" fmla="*/ 178366 h 795866"/>
              <a:gd name="connsiteX9" fmla="*/ 1735667 w 1735667"/>
              <a:gd name="connsiteY9" fmla="*/ 281283 h 795866"/>
              <a:gd name="connsiteX10" fmla="*/ 1735667 w 1735667"/>
              <a:gd name="connsiteY10" fmla="*/ 692949 h 795866"/>
              <a:gd name="connsiteX11" fmla="*/ 1632750 w 1735667"/>
              <a:gd name="connsiteY11" fmla="*/ 795866 h 795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35667" h="795866">
                <a:moveTo>
                  <a:pt x="1632750" y="795866"/>
                </a:moveTo>
                <a:lnTo>
                  <a:pt x="102917" y="795866"/>
                </a:lnTo>
                <a:cubicBezTo>
                  <a:pt x="46078" y="795866"/>
                  <a:pt x="0" y="749788"/>
                  <a:pt x="0" y="692949"/>
                </a:cubicBezTo>
                <a:lnTo>
                  <a:pt x="0" y="281283"/>
                </a:lnTo>
                <a:cubicBezTo>
                  <a:pt x="0" y="224444"/>
                  <a:pt x="46078" y="178366"/>
                  <a:pt x="102917" y="178366"/>
                </a:cubicBezTo>
                <a:lnTo>
                  <a:pt x="1304868" y="178366"/>
                </a:lnTo>
                <a:lnTo>
                  <a:pt x="1380067" y="0"/>
                </a:lnTo>
                <a:lnTo>
                  <a:pt x="1455265" y="178366"/>
                </a:lnTo>
                <a:lnTo>
                  <a:pt x="1632750" y="178366"/>
                </a:lnTo>
                <a:cubicBezTo>
                  <a:pt x="1689589" y="178366"/>
                  <a:pt x="1735667" y="224444"/>
                  <a:pt x="1735667" y="281283"/>
                </a:cubicBezTo>
                <a:lnTo>
                  <a:pt x="1735667" y="692949"/>
                </a:lnTo>
                <a:cubicBezTo>
                  <a:pt x="1735667" y="749788"/>
                  <a:pt x="1689589" y="795866"/>
                  <a:pt x="1632750" y="795866"/>
                </a:cubicBezTo>
                <a:close/>
              </a:path>
            </a:pathLst>
          </a:cu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sp>
        <p:nvSpPr>
          <p:cNvPr id="31" name="Freeform: Shape 30"/>
          <p:cNvSpPr/>
          <p:nvPr/>
        </p:nvSpPr>
        <p:spPr>
          <a:xfrm>
            <a:off x="539224" y="5544135"/>
            <a:ext cx="1516586" cy="1156688"/>
          </a:xfrm>
          <a:custGeom>
            <a:avLst/>
            <a:gdLst>
              <a:gd name="connsiteX0" fmla="*/ 1632750 w 1735667"/>
              <a:gd name="connsiteY0" fmla="*/ 795866 h 795866"/>
              <a:gd name="connsiteX1" fmla="*/ 102917 w 1735667"/>
              <a:gd name="connsiteY1" fmla="*/ 795866 h 795866"/>
              <a:gd name="connsiteX2" fmla="*/ 0 w 1735667"/>
              <a:gd name="connsiteY2" fmla="*/ 692949 h 795866"/>
              <a:gd name="connsiteX3" fmla="*/ 0 w 1735667"/>
              <a:gd name="connsiteY3" fmla="*/ 281283 h 795866"/>
              <a:gd name="connsiteX4" fmla="*/ 102917 w 1735667"/>
              <a:gd name="connsiteY4" fmla="*/ 178366 h 795866"/>
              <a:gd name="connsiteX5" fmla="*/ 1304868 w 1735667"/>
              <a:gd name="connsiteY5" fmla="*/ 178366 h 795866"/>
              <a:gd name="connsiteX6" fmla="*/ 1380067 w 1735667"/>
              <a:gd name="connsiteY6" fmla="*/ 0 h 795866"/>
              <a:gd name="connsiteX7" fmla="*/ 1455265 w 1735667"/>
              <a:gd name="connsiteY7" fmla="*/ 178366 h 795866"/>
              <a:gd name="connsiteX8" fmla="*/ 1632750 w 1735667"/>
              <a:gd name="connsiteY8" fmla="*/ 178366 h 795866"/>
              <a:gd name="connsiteX9" fmla="*/ 1735667 w 1735667"/>
              <a:gd name="connsiteY9" fmla="*/ 281283 h 795866"/>
              <a:gd name="connsiteX10" fmla="*/ 1735667 w 1735667"/>
              <a:gd name="connsiteY10" fmla="*/ 692949 h 795866"/>
              <a:gd name="connsiteX11" fmla="*/ 1632750 w 1735667"/>
              <a:gd name="connsiteY11" fmla="*/ 795866 h 795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35667" h="795866">
                <a:moveTo>
                  <a:pt x="1632750" y="795866"/>
                </a:moveTo>
                <a:lnTo>
                  <a:pt x="102917" y="795866"/>
                </a:lnTo>
                <a:cubicBezTo>
                  <a:pt x="46078" y="795866"/>
                  <a:pt x="0" y="749788"/>
                  <a:pt x="0" y="692949"/>
                </a:cubicBezTo>
                <a:lnTo>
                  <a:pt x="0" y="281283"/>
                </a:lnTo>
                <a:cubicBezTo>
                  <a:pt x="0" y="224444"/>
                  <a:pt x="46078" y="178366"/>
                  <a:pt x="102917" y="178366"/>
                </a:cubicBezTo>
                <a:lnTo>
                  <a:pt x="1304868" y="178366"/>
                </a:lnTo>
                <a:lnTo>
                  <a:pt x="1380067" y="0"/>
                </a:lnTo>
                <a:lnTo>
                  <a:pt x="1455265" y="178366"/>
                </a:lnTo>
                <a:lnTo>
                  <a:pt x="1632750" y="178366"/>
                </a:lnTo>
                <a:cubicBezTo>
                  <a:pt x="1689589" y="178366"/>
                  <a:pt x="1735667" y="224444"/>
                  <a:pt x="1735667" y="281283"/>
                </a:cubicBezTo>
                <a:lnTo>
                  <a:pt x="1735667" y="692949"/>
                </a:lnTo>
                <a:cubicBezTo>
                  <a:pt x="1735667" y="749788"/>
                  <a:pt x="1689589" y="795866"/>
                  <a:pt x="1632750" y="795866"/>
                </a:cubicBezTo>
                <a:close/>
              </a:path>
            </a:pathLst>
          </a:cu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33" name="Freeform: Shape 32"/>
          <p:cNvSpPr/>
          <p:nvPr/>
        </p:nvSpPr>
        <p:spPr>
          <a:xfrm rot="10800000">
            <a:off x="3362331" y="3679350"/>
            <a:ext cx="1672164" cy="1052526"/>
          </a:xfrm>
          <a:custGeom>
            <a:avLst/>
            <a:gdLst>
              <a:gd name="connsiteX0" fmla="*/ 1632750 w 1735667"/>
              <a:gd name="connsiteY0" fmla="*/ 795866 h 795866"/>
              <a:gd name="connsiteX1" fmla="*/ 102917 w 1735667"/>
              <a:gd name="connsiteY1" fmla="*/ 795866 h 795866"/>
              <a:gd name="connsiteX2" fmla="*/ 0 w 1735667"/>
              <a:gd name="connsiteY2" fmla="*/ 692949 h 795866"/>
              <a:gd name="connsiteX3" fmla="*/ 0 w 1735667"/>
              <a:gd name="connsiteY3" fmla="*/ 281283 h 795866"/>
              <a:gd name="connsiteX4" fmla="*/ 102917 w 1735667"/>
              <a:gd name="connsiteY4" fmla="*/ 178366 h 795866"/>
              <a:gd name="connsiteX5" fmla="*/ 1304868 w 1735667"/>
              <a:gd name="connsiteY5" fmla="*/ 178366 h 795866"/>
              <a:gd name="connsiteX6" fmla="*/ 1380067 w 1735667"/>
              <a:gd name="connsiteY6" fmla="*/ 0 h 795866"/>
              <a:gd name="connsiteX7" fmla="*/ 1455265 w 1735667"/>
              <a:gd name="connsiteY7" fmla="*/ 178366 h 795866"/>
              <a:gd name="connsiteX8" fmla="*/ 1632750 w 1735667"/>
              <a:gd name="connsiteY8" fmla="*/ 178366 h 795866"/>
              <a:gd name="connsiteX9" fmla="*/ 1735667 w 1735667"/>
              <a:gd name="connsiteY9" fmla="*/ 281283 h 795866"/>
              <a:gd name="connsiteX10" fmla="*/ 1735667 w 1735667"/>
              <a:gd name="connsiteY10" fmla="*/ 692949 h 795866"/>
              <a:gd name="connsiteX11" fmla="*/ 1632750 w 1735667"/>
              <a:gd name="connsiteY11" fmla="*/ 795866 h 795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35667" h="795866">
                <a:moveTo>
                  <a:pt x="1632750" y="795866"/>
                </a:moveTo>
                <a:lnTo>
                  <a:pt x="102917" y="795866"/>
                </a:lnTo>
                <a:cubicBezTo>
                  <a:pt x="46078" y="795866"/>
                  <a:pt x="0" y="749788"/>
                  <a:pt x="0" y="692949"/>
                </a:cubicBezTo>
                <a:lnTo>
                  <a:pt x="0" y="281283"/>
                </a:lnTo>
                <a:cubicBezTo>
                  <a:pt x="0" y="224444"/>
                  <a:pt x="46078" y="178366"/>
                  <a:pt x="102917" y="178366"/>
                </a:cubicBezTo>
                <a:lnTo>
                  <a:pt x="1304868" y="178366"/>
                </a:lnTo>
                <a:lnTo>
                  <a:pt x="1380067" y="0"/>
                </a:lnTo>
                <a:lnTo>
                  <a:pt x="1455265" y="178366"/>
                </a:lnTo>
                <a:lnTo>
                  <a:pt x="1632750" y="178366"/>
                </a:lnTo>
                <a:cubicBezTo>
                  <a:pt x="1689589" y="178366"/>
                  <a:pt x="1735667" y="224444"/>
                  <a:pt x="1735667" y="281283"/>
                </a:cubicBezTo>
                <a:lnTo>
                  <a:pt x="1735667" y="692949"/>
                </a:lnTo>
                <a:cubicBezTo>
                  <a:pt x="1735667" y="749788"/>
                  <a:pt x="1689589" y="795866"/>
                  <a:pt x="1632750" y="795866"/>
                </a:cubicBezTo>
                <a:close/>
              </a:path>
            </a:pathLst>
          </a:cu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34" name="Freeform: Shape 33"/>
          <p:cNvSpPr/>
          <p:nvPr/>
        </p:nvSpPr>
        <p:spPr>
          <a:xfrm>
            <a:off x="4286248" y="5665601"/>
            <a:ext cx="1610781" cy="1032367"/>
          </a:xfrm>
          <a:custGeom>
            <a:avLst/>
            <a:gdLst>
              <a:gd name="connsiteX0" fmla="*/ 1632750 w 1735667"/>
              <a:gd name="connsiteY0" fmla="*/ 795866 h 795866"/>
              <a:gd name="connsiteX1" fmla="*/ 102917 w 1735667"/>
              <a:gd name="connsiteY1" fmla="*/ 795866 h 795866"/>
              <a:gd name="connsiteX2" fmla="*/ 0 w 1735667"/>
              <a:gd name="connsiteY2" fmla="*/ 692949 h 795866"/>
              <a:gd name="connsiteX3" fmla="*/ 0 w 1735667"/>
              <a:gd name="connsiteY3" fmla="*/ 281283 h 795866"/>
              <a:gd name="connsiteX4" fmla="*/ 102917 w 1735667"/>
              <a:gd name="connsiteY4" fmla="*/ 178366 h 795866"/>
              <a:gd name="connsiteX5" fmla="*/ 1304868 w 1735667"/>
              <a:gd name="connsiteY5" fmla="*/ 178366 h 795866"/>
              <a:gd name="connsiteX6" fmla="*/ 1380067 w 1735667"/>
              <a:gd name="connsiteY6" fmla="*/ 0 h 795866"/>
              <a:gd name="connsiteX7" fmla="*/ 1455265 w 1735667"/>
              <a:gd name="connsiteY7" fmla="*/ 178366 h 795866"/>
              <a:gd name="connsiteX8" fmla="*/ 1632750 w 1735667"/>
              <a:gd name="connsiteY8" fmla="*/ 178366 h 795866"/>
              <a:gd name="connsiteX9" fmla="*/ 1735667 w 1735667"/>
              <a:gd name="connsiteY9" fmla="*/ 281283 h 795866"/>
              <a:gd name="connsiteX10" fmla="*/ 1735667 w 1735667"/>
              <a:gd name="connsiteY10" fmla="*/ 692949 h 795866"/>
              <a:gd name="connsiteX11" fmla="*/ 1632750 w 1735667"/>
              <a:gd name="connsiteY11" fmla="*/ 795866 h 795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35667" h="795866">
                <a:moveTo>
                  <a:pt x="1632750" y="795866"/>
                </a:moveTo>
                <a:lnTo>
                  <a:pt x="102917" y="795866"/>
                </a:lnTo>
                <a:cubicBezTo>
                  <a:pt x="46078" y="795866"/>
                  <a:pt x="0" y="749788"/>
                  <a:pt x="0" y="692949"/>
                </a:cubicBezTo>
                <a:lnTo>
                  <a:pt x="0" y="281283"/>
                </a:lnTo>
                <a:cubicBezTo>
                  <a:pt x="0" y="224444"/>
                  <a:pt x="46078" y="178366"/>
                  <a:pt x="102917" y="178366"/>
                </a:cubicBezTo>
                <a:lnTo>
                  <a:pt x="1304868" y="178366"/>
                </a:lnTo>
                <a:lnTo>
                  <a:pt x="1380067" y="0"/>
                </a:lnTo>
                <a:lnTo>
                  <a:pt x="1455265" y="178366"/>
                </a:lnTo>
                <a:lnTo>
                  <a:pt x="1632750" y="178366"/>
                </a:lnTo>
                <a:cubicBezTo>
                  <a:pt x="1689589" y="178366"/>
                  <a:pt x="1735667" y="224444"/>
                  <a:pt x="1735667" y="281283"/>
                </a:cubicBezTo>
                <a:lnTo>
                  <a:pt x="1735667" y="692949"/>
                </a:lnTo>
                <a:cubicBezTo>
                  <a:pt x="1735667" y="749788"/>
                  <a:pt x="1689589" y="795866"/>
                  <a:pt x="1632750" y="795866"/>
                </a:cubicBezTo>
                <a:close/>
              </a:path>
            </a:pathLst>
          </a:cu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35" name="Freeform: Shape 34"/>
          <p:cNvSpPr/>
          <p:nvPr/>
        </p:nvSpPr>
        <p:spPr>
          <a:xfrm>
            <a:off x="2583387" y="5126074"/>
            <a:ext cx="1527170" cy="1255146"/>
          </a:xfrm>
          <a:custGeom>
            <a:avLst/>
            <a:gdLst>
              <a:gd name="connsiteX0" fmla="*/ 1632750 w 1735667"/>
              <a:gd name="connsiteY0" fmla="*/ 795866 h 795866"/>
              <a:gd name="connsiteX1" fmla="*/ 102917 w 1735667"/>
              <a:gd name="connsiteY1" fmla="*/ 795866 h 795866"/>
              <a:gd name="connsiteX2" fmla="*/ 0 w 1735667"/>
              <a:gd name="connsiteY2" fmla="*/ 692949 h 795866"/>
              <a:gd name="connsiteX3" fmla="*/ 0 w 1735667"/>
              <a:gd name="connsiteY3" fmla="*/ 281283 h 795866"/>
              <a:gd name="connsiteX4" fmla="*/ 102917 w 1735667"/>
              <a:gd name="connsiteY4" fmla="*/ 178366 h 795866"/>
              <a:gd name="connsiteX5" fmla="*/ 1304868 w 1735667"/>
              <a:gd name="connsiteY5" fmla="*/ 178366 h 795866"/>
              <a:gd name="connsiteX6" fmla="*/ 1380067 w 1735667"/>
              <a:gd name="connsiteY6" fmla="*/ 0 h 795866"/>
              <a:gd name="connsiteX7" fmla="*/ 1455265 w 1735667"/>
              <a:gd name="connsiteY7" fmla="*/ 178366 h 795866"/>
              <a:gd name="connsiteX8" fmla="*/ 1632750 w 1735667"/>
              <a:gd name="connsiteY8" fmla="*/ 178366 h 795866"/>
              <a:gd name="connsiteX9" fmla="*/ 1735667 w 1735667"/>
              <a:gd name="connsiteY9" fmla="*/ 281283 h 795866"/>
              <a:gd name="connsiteX10" fmla="*/ 1735667 w 1735667"/>
              <a:gd name="connsiteY10" fmla="*/ 692949 h 795866"/>
              <a:gd name="connsiteX11" fmla="*/ 1632750 w 1735667"/>
              <a:gd name="connsiteY11" fmla="*/ 795866 h 795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35667" h="795866">
                <a:moveTo>
                  <a:pt x="1632750" y="795866"/>
                </a:moveTo>
                <a:lnTo>
                  <a:pt x="102917" y="795866"/>
                </a:lnTo>
                <a:cubicBezTo>
                  <a:pt x="46078" y="795866"/>
                  <a:pt x="0" y="749788"/>
                  <a:pt x="0" y="692949"/>
                </a:cubicBezTo>
                <a:lnTo>
                  <a:pt x="0" y="281283"/>
                </a:lnTo>
                <a:cubicBezTo>
                  <a:pt x="0" y="224444"/>
                  <a:pt x="46078" y="178366"/>
                  <a:pt x="102917" y="178366"/>
                </a:cubicBezTo>
                <a:lnTo>
                  <a:pt x="1304868" y="178366"/>
                </a:lnTo>
                <a:lnTo>
                  <a:pt x="1380067" y="0"/>
                </a:lnTo>
                <a:lnTo>
                  <a:pt x="1455265" y="178366"/>
                </a:lnTo>
                <a:lnTo>
                  <a:pt x="1632750" y="178366"/>
                </a:lnTo>
                <a:cubicBezTo>
                  <a:pt x="1689589" y="178366"/>
                  <a:pt x="1735667" y="224444"/>
                  <a:pt x="1735667" y="281283"/>
                </a:cubicBezTo>
                <a:lnTo>
                  <a:pt x="1735667" y="692949"/>
                </a:lnTo>
                <a:cubicBezTo>
                  <a:pt x="1735667" y="749788"/>
                  <a:pt x="1689589" y="795866"/>
                  <a:pt x="1632750" y="795866"/>
                </a:cubicBezTo>
                <a:close/>
              </a:path>
            </a:pathLst>
          </a:cu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36" name="Freeform: Shape 35"/>
          <p:cNvSpPr/>
          <p:nvPr/>
        </p:nvSpPr>
        <p:spPr>
          <a:xfrm>
            <a:off x="10797116" y="5294848"/>
            <a:ext cx="1187451" cy="1013970"/>
          </a:xfrm>
          <a:custGeom>
            <a:avLst/>
            <a:gdLst>
              <a:gd name="connsiteX0" fmla="*/ 1632750 w 1735667"/>
              <a:gd name="connsiteY0" fmla="*/ 795866 h 795866"/>
              <a:gd name="connsiteX1" fmla="*/ 102917 w 1735667"/>
              <a:gd name="connsiteY1" fmla="*/ 795866 h 795866"/>
              <a:gd name="connsiteX2" fmla="*/ 0 w 1735667"/>
              <a:gd name="connsiteY2" fmla="*/ 692949 h 795866"/>
              <a:gd name="connsiteX3" fmla="*/ 0 w 1735667"/>
              <a:gd name="connsiteY3" fmla="*/ 281283 h 795866"/>
              <a:gd name="connsiteX4" fmla="*/ 102917 w 1735667"/>
              <a:gd name="connsiteY4" fmla="*/ 178366 h 795866"/>
              <a:gd name="connsiteX5" fmla="*/ 1304868 w 1735667"/>
              <a:gd name="connsiteY5" fmla="*/ 178366 h 795866"/>
              <a:gd name="connsiteX6" fmla="*/ 1380067 w 1735667"/>
              <a:gd name="connsiteY6" fmla="*/ 0 h 795866"/>
              <a:gd name="connsiteX7" fmla="*/ 1455265 w 1735667"/>
              <a:gd name="connsiteY7" fmla="*/ 178366 h 795866"/>
              <a:gd name="connsiteX8" fmla="*/ 1632750 w 1735667"/>
              <a:gd name="connsiteY8" fmla="*/ 178366 h 795866"/>
              <a:gd name="connsiteX9" fmla="*/ 1735667 w 1735667"/>
              <a:gd name="connsiteY9" fmla="*/ 281283 h 795866"/>
              <a:gd name="connsiteX10" fmla="*/ 1735667 w 1735667"/>
              <a:gd name="connsiteY10" fmla="*/ 692949 h 795866"/>
              <a:gd name="connsiteX11" fmla="*/ 1632750 w 1735667"/>
              <a:gd name="connsiteY11" fmla="*/ 795866 h 795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35667" h="795866">
                <a:moveTo>
                  <a:pt x="1632750" y="795866"/>
                </a:moveTo>
                <a:lnTo>
                  <a:pt x="102917" y="795866"/>
                </a:lnTo>
                <a:cubicBezTo>
                  <a:pt x="46078" y="795866"/>
                  <a:pt x="0" y="749788"/>
                  <a:pt x="0" y="692949"/>
                </a:cubicBezTo>
                <a:lnTo>
                  <a:pt x="0" y="281283"/>
                </a:lnTo>
                <a:cubicBezTo>
                  <a:pt x="0" y="224444"/>
                  <a:pt x="46078" y="178366"/>
                  <a:pt x="102917" y="178366"/>
                </a:cubicBezTo>
                <a:lnTo>
                  <a:pt x="1304868" y="178366"/>
                </a:lnTo>
                <a:lnTo>
                  <a:pt x="1380067" y="0"/>
                </a:lnTo>
                <a:lnTo>
                  <a:pt x="1455265" y="178366"/>
                </a:lnTo>
                <a:lnTo>
                  <a:pt x="1632750" y="178366"/>
                </a:lnTo>
                <a:cubicBezTo>
                  <a:pt x="1689589" y="178366"/>
                  <a:pt x="1735667" y="224444"/>
                  <a:pt x="1735667" y="281283"/>
                </a:cubicBezTo>
                <a:lnTo>
                  <a:pt x="1735667" y="692949"/>
                </a:lnTo>
                <a:cubicBezTo>
                  <a:pt x="1735667" y="749788"/>
                  <a:pt x="1689589" y="795866"/>
                  <a:pt x="1632750" y="795866"/>
                </a:cubicBezTo>
                <a:close/>
              </a:path>
            </a:pathLst>
          </a:cu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sp>
        <p:nvSpPr>
          <p:cNvPr id="37" name="Freeform: Shape 36"/>
          <p:cNvSpPr/>
          <p:nvPr/>
        </p:nvSpPr>
        <p:spPr>
          <a:xfrm>
            <a:off x="6499079" y="5496942"/>
            <a:ext cx="1719949" cy="1224283"/>
          </a:xfrm>
          <a:custGeom>
            <a:avLst/>
            <a:gdLst>
              <a:gd name="connsiteX0" fmla="*/ 1632750 w 1735667"/>
              <a:gd name="connsiteY0" fmla="*/ 795866 h 795866"/>
              <a:gd name="connsiteX1" fmla="*/ 102917 w 1735667"/>
              <a:gd name="connsiteY1" fmla="*/ 795866 h 795866"/>
              <a:gd name="connsiteX2" fmla="*/ 0 w 1735667"/>
              <a:gd name="connsiteY2" fmla="*/ 692949 h 795866"/>
              <a:gd name="connsiteX3" fmla="*/ 0 w 1735667"/>
              <a:gd name="connsiteY3" fmla="*/ 281283 h 795866"/>
              <a:gd name="connsiteX4" fmla="*/ 102917 w 1735667"/>
              <a:gd name="connsiteY4" fmla="*/ 178366 h 795866"/>
              <a:gd name="connsiteX5" fmla="*/ 1304868 w 1735667"/>
              <a:gd name="connsiteY5" fmla="*/ 178366 h 795866"/>
              <a:gd name="connsiteX6" fmla="*/ 1380067 w 1735667"/>
              <a:gd name="connsiteY6" fmla="*/ 0 h 795866"/>
              <a:gd name="connsiteX7" fmla="*/ 1455265 w 1735667"/>
              <a:gd name="connsiteY7" fmla="*/ 178366 h 795866"/>
              <a:gd name="connsiteX8" fmla="*/ 1632750 w 1735667"/>
              <a:gd name="connsiteY8" fmla="*/ 178366 h 795866"/>
              <a:gd name="connsiteX9" fmla="*/ 1735667 w 1735667"/>
              <a:gd name="connsiteY9" fmla="*/ 281283 h 795866"/>
              <a:gd name="connsiteX10" fmla="*/ 1735667 w 1735667"/>
              <a:gd name="connsiteY10" fmla="*/ 692949 h 795866"/>
              <a:gd name="connsiteX11" fmla="*/ 1632750 w 1735667"/>
              <a:gd name="connsiteY11" fmla="*/ 795866 h 795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35667" h="795866">
                <a:moveTo>
                  <a:pt x="1632750" y="795866"/>
                </a:moveTo>
                <a:lnTo>
                  <a:pt x="102917" y="795866"/>
                </a:lnTo>
                <a:cubicBezTo>
                  <a:pt x="46078" y="795866"/>
                  <a:pt x="0" y="749788"/>
                  <a:pt x="0" y="692949"/>
                </a:cubicBezTo>
                <a:lnTo>
                  <a:pt x="0" y="281283"/>
                </a:lnTo>
                <a:cubicBezTo>
                  <a:pt x="0" y="224444"/>
                  <a:pt x="46078" y="178366"/>
                  <a:pt x="102917" y="178366"/>
                </a:cubicBezTo>
                <a:lnTo>
                  <a:pt x="1304868" y="178366"/>
                </a:lnTo>
                <a:lnTo>
                  <a:pt x="1380067" y="0"/>
                </a:lnTo>
                <a:lnTo>
                  <a:pt x="1455265" y="178366"/>
                </a:lnTo>
                <a:lnTo>
                  <a:pt x="1632750" y="178366"/>
                </a:lnTo>
                <a:cubicBezTo>
                  <a:pt x="1689589" y="178366"/>
                  <a:pt x="1735667" y="224444"/>
                  <a:pt x="1735667" y="281283"/>
                </a:cubicBezTo>
                <a:lnTo>
                  <a:pt x="1735667" y="692949"/>
                </a:lnTo>
                <a:cubicBezTo>
                  <a:pt x="1735667" y="749788"/>
                  <a:pt x="1689589" y="795866"/>
                  <a:pt x="1632750" y="795866"/>
                </a:cubicBezTo>
                <a:close/>
              </a:path>
            </a:pathLst>
          </a:cu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pic>
        <p:nvPicPr>
          <p:cNvPr id="2" name="Picture 1"/>
          <p:cNvPicPr>
            <a:picLocks noChangeAspect="1"/>
          </p:cNvPicPr>
          <p:nvPr/>
        </p:nvPicPr>
        <p:blipFill>
          <a:blip r:embed="rId3"/>
          <a:stretch>
            <a:fillRect/>
          </a:stretch>
        </p:blipFill>
        <p:spPr>
          <a:xfrm>
            <a:off x="-104780" y="152916"/>
            <a:ext cx="1320799" cy="1672036"/>
          </a:xfrm>
          <a:prstGeom prst="rect">
            <a:avLst/>
          </a:prstGeom>
        </p:spPr>
      </p:pic>
      <p:sp>
        <p:nvSpPr>
          <p:cNvPr id="3" name="TextBox 2"/>
          <p:cNvSpPr txBox="1"/>
          <p:nvPr/>
        </p:nvSpPr>
        <p:spPr>
          <a:xfrm>
            <a:off x="1100666" y="125033"/>
            <a:ext cx="6307665" cy="1384995"/>
          </a:xfrm>
          <a:prstGeom prst="rect">
            <a:avLst/>
          </a:prstGeom>
          <a:solidFill>
            <a:schemeClr val="accent2">
              <a:lumMod val="20000"/>
              <a:lumOff val="80000"/>
            </a:schemeClr>
          </a:solidFill>
        </p:spPr>
        <p:txBody>
          <a:bodyPr wrap="square" rtlCol="0">
            <a:spAutoFit/>
          </a:bodyPr>
          <a:lstStyle/>
          <a:p>
            <a:pPr algn="just"/>
            <a:r>
              <a:rPr lang="en-IN" sz="1400" b="1" dirty="0"/>
              <a:t>Riya the Curious Fresher</a:t>
            </a:r>
          </a:p>
          <a:p>
            <a:pPr algn="just"/>
            <a:r>
              <a:rPr lang="en-US" sz="1400" dirty="0"/>
              <a:t>Riya is a shy but curious fresher, eager to learn and connect, while adjusting to her new college life.”</a:t>
            </a:r>
          </a:p>
          <a:p>
            <a:pPr algn="just"/>
            <a:r>
              <a:rPr lang="en-US" sz="1400" b="1" dirty="0"/>
              <a:t>Scenario:</a:t>
            </a:r>
            <a:r>
              <a:rPr lang="en-US" sz="1400" dirty="0"/>
              <a:t> Riya is a first-year college student, recently joined campus. She feels excited about new opportunities but also nervous and shy about connecting with her seniors, professors, and peers.</a:t>
            </a:r>
            <a:endParaRPr lang="en-IN" sz="1400" dirty="0"/>
          </a:p>
        </p:txBody>
      </p:sp>
      <p:sp>
        <p:nvSpPr>
          <p:cNvPr id="7" name="TextBox 6"/>
          <p:cNvSpPr txBox="1"/>
          <p:nvPr/>
        </p:nvSpPr>
        <p:spPr>
          <a:xfrm>
            <a:off x="7569202" y="120343"/>
            <a:ext cx="4415365" cy="1415772"/>
          </a:xfrm>
          <a:prstGeom prst="rect">
            <a:avLst/>
          </a:prstGeom>
          <a:solidFill>
            <a:schemeClr val="tx2">
              <a:lumMod val="20000"/>
              <a:lumOff val="80000"/>
            </a:schemeClr>
          </a:solidFill>
        </p:spPr>
        <p:txBody>
          <a:bodyPr wrap="square" rtlCol="0">
            <a:spAutoFit/>
          </a:bodyPr>
          <a:lstStyle/>
          <a:p>
            <a:pPr marL="285750" indent="-285750" algn="just">
              <a:buFont typeface="Arial" panose="020B0604020202020204" pitchFamily="34" charset="0"/>
              <a:buChar char="•"/>
            </a:pPr>
            <a:r>
              <a:rPr lang="en-US" sz="1600" b="1" dirty="0"/>
              <a:t>Expectations:</a:t>
            </a:r>
            <a:endParaRPr lang="en-US" sz="1600" dirty="0"/>
          </a:p>
          <a:p>
            <a:pPr marL="285750" indent="-285750" algn="just">
              <a:buFont typeface="Arial" panose="020B0604020202020204" pitchFamily="34" charset="0"/>
              <a:buChar char="•"/>
            </a:pPr>
            <a:r>
              <a:rPr lang="en-US" sz="1600" dirty="0"/>
              <a:t>Guidance from seniors &amp; professors.</a:t>
            </a:r>
          </a:p>
          <a:p>
            <a:pPr marL="285750" indent="-285750" algn="just">
              <a:buFont typeface="Arial" panose="020B0604020202020204" pitchFamily="34" charset="0"/>
              <a:buChar char="•"/>
            </a:pPr>
            <a:r>
              <a:rPr lang="en-US" sz="1600" dirty="0"/>
              <a:t>To feel included and confident.</a:t>
            </a:r>
          </a:p>
          <a:p>
            <a:pPr marL="285750" indent="-285750" algn="just">
              <a:buFont typeface="Arial" panose="020B0604020202020204" pitchFamily="34" charset="0"/>
              <a:buChar char="•"/>
            </a:pPr>
            <a:r>
              <a:rPr lang="en-US" sz="1600" dirty="0"/>
              <a:t>Clear info about academics &amp; activities.</a:t>
            </a:r>
          </a:p>
          <a:p>
            <a:pPr marL="285750" indent="-285750" algn="just">
              <a:buFont typeface="Arial" panose="020B0604020202020204" pitchFamily="34" charset="0"/>
              <a:buChar char="•"/>
            </a:pPr>
            <a:r>
              <a:rPr lang="en-US" sz="1600" dirty="0"/>
              <a:t>Build friendships and manage time smoothly.</a:t>
            </a:r>
          </a:p>
          <a:p>
            <a:pPr marL="285750" indent="-285750" algn="just">
              <a:buFont typeface="Arial" panose="020B0604020202020204" pitchFamily="34" charset="0"/>
              <a:buChar char="•"/>
            </a:pPr>
            <a:r>
              <a:rPr lang="en-US" sz="600" dirty="0"/>
              <a:t>.</a:t>
            </a:r>
            <a:endParaRPr lang="en-US" sz="1400" dirty="0"/>
          </a:p>
        </p:txBody>
      </p:sp>
      <p:sp>
        <p:nvSpPr>
          <p:cNvPr id="9" name="TextBox 8"/>
          <p:cNvSpPr txBox="1"/>
          <p:nvPr/>
        </p:nvSpPr>
        <p:spPr>
          <a:xfrm>
            <a:off x="77264" y="2134726"/>
            <a:ext cx="2091267" cy="1846659"/>
          </a:xfrm>
          <a:prstGeom prst="rect">
            <a:avLst/>
          </a:prstGeom>
          <a:noFill/>
        </p:spPr>
        <p:txBody>
          <a:bodyPr wrap="square" rtlCol="0">
            <a:spAutoFit/>
          </a:bodyPr>
          <a:lstStyle/>
          <a:p>
            <a:endParaRPr lang="en-US" dirty="0"/>
          </a:p>
          <a:p>
            <a:pPr marL="342900" indent="-342900">
              <a:buFont typeface="+mj-lt"/>
              <a:buAutoNum type="arabicPeriod"/>
            </a:pPr>
            <a:r>
              <a:rPr lang="en-US" sz="1300" dirty="0"/>
              <a:t>Attends orientation and joins WhatsApp groups.</a:t>
            </a:r>
          </a:p>
          <a:p>
            <a:pPr marL="342900" indent="-342900">
              <a:buFont typeface="+mj-lt"/>
              <a:buAutoNum type="arabicPeriod"/>
            </a:pPr>
            <a:r>
              <a:rPr lang="en-US" sz="1300" dirty="0"/>
              <a:t>Sees posts on Instagram about clubs/events.</a:t>
            </a:r>
          </a:p>
          <a:p>
            <a:endParaRPr lang="en-IN" dirty="0"/>
          </a:p>
        </p:txBody>
      </p:sp>
      <p:sp>
        <p:nvSpPr>
          <p:cNvPr id="24" name="TextBox 23"/>
          <p:cNvSpPr txBox="1"/>
          <p:nvPr/>
        </p:nvSpPr>
        <p:spPr>
          <a:xfrm>
            <a:off x="503767" y="3751526"/>
            <a:ext cx="1587500" cy="738664"/>
          </a:xfrm>
          <a:prstGeom prst="rect">
            <a:avLst/>
          </a:prstGeom>
          <a:noFill/>
        </p:spPr>
        <p:txBody>
          <a:bodyPr wrap="square" rtlCol="0">
            <a:spAutoFit/>
          </a:bodyPr>
          <a:lstStyle/>
          <a:p>
            <a:r>
              <a:rPr lang="en-US" sz="1400" i="1" dirty="0"/>
              <a:t>"I hope I don’t get lost in this big campus."</a:t>
            </a:r>
            <a:endParaRPr lang="en-IN" sz="1400" i="1" dirty="0"/>
          </a:p>
        </p:txBody>
      </p:sp>
      <p:sp>
        <p:nvSpPr>
          <p:cNvPr id="26" name="TextBox 25"/>
          <p:cNvSpPr txBox="1"/>
          <p:nvPr/>
        </p:nvSpPr>
        <p:spPr>
          <a:xfrm>
            <a:off x="543473" y="5901720"/>
            <a:ext cx="1604431" cy="738664"/>
          </a:xfrm>
          <a:prstGeom prst="rect">
            <a:avLst/>
          </a:prstGeom>
          <a:noFill/>
        </p:spPr>
        <p:txBody>
          <a:bodyPr wrap="square" rtlCol="0">
            <a:spAutoFit/>
          </a:bodyPr>
          <a:lstStyle/>
          <a:p>
            <a:r>
              <a:rPr lang="en-US" sz="1400" i="1" dirty="0"/>
              <a:t>"Everyone seems so confident, I feel a bit left out."</a:t>
            </a:r>
            <a:endParaRPr lang="en-IN" sz="1400" i="1" dirty="0"/>
          </a:p>
        </p:txBody>
      </p:sp>
      <p:sp>
        <p:nvSpPr>
          <p:cNvPr id="27" name="TextBox 26"/>
          <p:cNvSpPr txBox="1"/>
          <p:nvPr/>
        </p:nvSpPr>
        <p:spPr>
          <a:xfrm>
            <a:off x="2548465" y="2384310"/>
            <a:ext cx="2167468" cy="1384995"/>
          </a:xfrm>
          <a:prstGeom prst="rect">
            <a:avLst/>
          </a:prstGeom>
          <a:noFill/>
        </p:spPr>
        <p:txBody>
          <a:bodyPr wrap="square" rtlCol="0">
            <a:spAutoFit/>
          </a:bodyPr>
          <a:lstStyle/>
          <a:p>
            <a:r>
              <a:rPr lang="en-IN" sz="1400" dirty="0"/>
              <a:t>3. Visits library, explores campus.</a:t>
            </a:r>
          </a:p>
          <a:p>
            <a:r>
              <a:rPr lang="en-US" sz="1400" dirty="0"/>
              <a:t>4. Scrolls Instagram for events and activities</a:t>
            </a:r>
          </a:p>
          <a:p>
            <a:r>
              <a:rPr lang="en-IN" sz="1400" dirty="0"/>
              <a:t>5. Wonders about joining       clubs.</a:t>
            </a:r>
          </a:p>
        </p:txBody>
      </p:sp>
      <p:sp>
        <p:nvSpPr>
          <p:cNvPr id="41" name="TextBox 40"/>
          <p:cNvSpPr txBox="1"/>
          <p:nvPr/>
        </p:nvSpPr>
        <p:spPr>
          <a:xfrm>
            <a:off x="3341162" y="3682337"/>
            <a:ext cx="1714499" cy="738664"/>
          </a:xfrm>
          <a:prstGeom prst="rect">
            <a:avLst/>
          </a:prstGeom>
          <a:noFill/>
        </p:spPr>
        <p:txBody>
          <a:bodyPr wrap="square" rtlCol="0">
            <a:spAutoFit/>
          </a:bodyPr>
          <a:lstStyle/>
          <a:p>
            <a:r>
              <a:rPr lang="en-US" sz="1400" i="1" dirty="0"/>
              <a:t>"This library is so big, I don’t even know where to start."</a:t>
            </a:r>
            <a:endParaRPr lang="en-IN" sz="1400" i="1" dirty="0"/>
          </a:p>
        </p:txBody>
      </p:sp>
      <p:sp>
        <p:nvSpPr>
          <p:cNvPr id="42" name="TextBox 41"/>
          <p:cNvSpPr txBox="1"/>
          <p:nvPr/>
        </p:nvSpPr>
        <p:spPr>
          <a:xfrm>
            <a:off x="2611966" y="5405967"/>
            <a:ext cx="1610781" cy="1231106"/>
          </a:xfrm>
          <a:prstGeom prst="rect">
            <a:avLst/>
          </a:prstGeom>
          <a:noFill/>
        </p:spPr>
        <p:txBody>
          <a:bodyPr wrap="square" rtlCol="0">
            <a:spAutoFit/>
          </a:bodyPr>
          <a:lstStyle/>
          <a:p>
            <a:r>
              <a:rPr lang="en-US" sz="1400" i="1" dirty="0"/>
              <a:t>"I see events on Instagram, but I’m not sure if I should go alone."</a:t>
            </a:r>
          </a:p>
          <a:p>
            <a:endParaRPr lang="en-IN" dirty="0"/>
          </a:p>
        </p:txBody>
      </p:sp>
      <p:sp>
        <p:nvSpPr>
          <p:cNvPr id="43" name="TextBox 42"/>
          <p:cNvSpPr txBox="1"/>
          <p:nvPr/>
        </p:nvSpPr>
        <p:spPr>
          <a:xfrm>
            <a:off x="4969933" y="1629972"/>
            <a:ext cx="2235200" cy="646331"/>
          </a:xfrm>
          <a:prstGeom prst="rect">
            <a:avLst/>
          </a:prstGeom>
          <a:noFill/>
        </p:spPr>
        <p:txBody>
          <a:bodyPr wrap="square" rtlCol="0">
            <a:spAutoFit/>
          </a:bodyPr>
          <a:lstStyle/>
          <a:p>
            <a:pPr algn="ctr"/>
            <a:r>
              <a:rPr lang="en-IN" b="1" dirty="0"/>
              <a:t>COMPARE</a:t>
            </a:r>
          </a:p>
          <a:p>
            <a:pPr algn="ctr"/>
            <a:r>
              <a:rPr lang="en-IN" b="1" dirty="0"/>
              <a:t> (Settling In)</a:t>
            </a:r>
          </a:p>
        </p:txBody>
      </p:sp>
      <p:sp>
        <p:nvSpPr>
          <p:cNvPr id="44" name="TextBox 43"/>
          <p:cNvSpPr txBox="1"/>
          <p:nvPr/>
        </p:nvSpPr>
        <p:spPr>
          <a:xfrm>
            <a:off x="4978399" y="2384310"/>
            <a:ext cx="2167468" cy="1384995"/>
          </a:xfrm>
          <a:prstGeom prst="rect">
            <a:avLst/>
          </a:prstGeom>
          <a:noFill/>
        </p:spPr>
        <p:txBody>
          <a:bodyPr wrap="square" rtlCol="0">
            <a:spAutoFit/>
          </a:bodyPr>
          <a:lstStyle/>
          <a:p>
            <a:r>
              <a:rPr lang="en-IN" sz="1400" dirty="0"/>
              <a:t>6. Asks seniors about clubs.</a:t>
            </a:r>
          </a:p>
          <a:p>
            <a:r>
              <a:rPr lang="en-US" sz="1400" dirty="0"/>
              <a:t>7. Checks different activities (sports, cultural, academic).</a:t>
            </a:r>
          </a:p>
          <a:p>
            <a:r>
              <a:rPr lang="en-US" sz="1400" dirty="0"/>
              <a:t>8. Balances between academics &amp; social life</a:t>
            </a:r>
            <a:endParaRPr lang="en-IN" sz="1400" dirty="0"/>
          </a:p>
        </p:txBody>
      </p:sp>
      <p:sp>
        <p:nvSpPr>
          <p:cNvPr id="47" name="TextBox 46"/>
          <p:cNvSpPr txBox="1"/>
          <p:nvPr/>
        </p:nvSpPr>
        <p:spPr>
          <a:xfrm>
            <a:off x="7408331" y="1627902"/>
            <a:ext cx="2159002" cy="646331"/>
          </a:xfrm>
          <a:prstGeom prst="rect">
            <a:avLst/>
          </a:prstGeom>
          <a:noFill/>
        </p:spPr>
        <p:txBody>
          <a:bodyPr wrap="square" rtlCol="0">
            <a:spAutoFit/>
          </a:bodyPr>
          <a:lstStyle/>
          <a:p>
            <a:pPr algn="ctr"/>
            <a:r>
              <a:rPr lang="en-IN" b="1" dirty="0"/>
              <a:t>TEST </a:t>
            </a:r>
          </a:p>
          <a:p>
            <a:pPr algn="ctr"/>
            <a:r>
              <a:rPr lang="en-IN" b="1" dirty="0"/>
              <a:t>(Trying Activities</a:t>
            </a:r>
            <a:r>
              <a:rPr lang="en-IN" dirty="0"/>
              <a:t>)</a:t>
            </a:r>
          </a:p>
        </p:txBody>
      </p:sp>
      <p:sp>
        <p:nvSpPr>
          <p:cNvPr id="48" name="TextBox 47"/>
          <p:cNvSpPr txBox="1"/>
          <p:nvPr/>
        </p:nvSpPr>
        <p:spPr>
          <a:xfrm>
            <a:off x="4305291" y="5924281"/>
            <a:ext cx="1610781" cy="738664"/>
          </a:xfrm>
          <a:prstGeom prst="rect">
            <a:avLst/>
          </a:prstGeom>
          <a:noFill/>
        </p:spPr>
        <p:txBody>
          <a:bodyPr wrap="square" rtlCol="0">
            <a:spAutoFit/>
          </a:bodyPr>
          <a:lstStyle/>
          <a:p>
            <a:r>
              <a:rPr lang="en-US" sz="1400" i="1" dirty="0"/>
              <a:t>"This club looks interesting, but will I fit in?"</a:t>
            </a:r>
            <a:endParaRPr lang="en-IN" sz="1400" i="1" dirty="0"/>
          </a:p>
        </p:txBody>
      </p:sp>
      <p:sp>
        <p:nvSpPr>
          <p:cNvPr id="49" name="Freeform: Shape 48"/>
          <p:cNvSpPr/>
          <p:nvPr/>
        </p:nvSpPr>
        <p:spPr>
          <a:xfrm rot="10800000">
            <a:off x="10110258" y="3570523"/>
            <a:ext cx="1735667" cy="1122160"/>
          </a:xfrm>
          <a:custGeom>
            <a:avLst/>
            <a:gdLst>
              <a:gd name="connsiteX0" fmla="*/ 1632750 w 1735667"/>
              <a:gd name="connsiteY0" fmla="*/ 795866 h 795866"/>
              <a:gd name="connsiteX1" fmla="*/ 102917 w 1735667"/>
              <a:gd name="connsiteY1" fmla="*/ 795866 h 795866"/>
              <a:gd name="connsiteX2" fmla="*/ 0 w 1735667"/>
              <a:gd name="connsiteY2" fmla="*/ 692949 h 795866"/>
              <a:gd name="connsiteX3" fmla="*/ 0 w 1735667"/>
              <a:gd name="connsiteY3" fmla="*/ 281283 h 795866"/>
              <a:gd name="connsiteX4" fmla="*/ 102917 w 1735667"/>
              <a:gd name="connsiteY4" fmla="*/ 178366 h 795866"/>
              <a:gd name="connsiteX5" fmla="*/ 1304868 w 1735667"/>
              <a:gd name="connsiteY5" fmla="*/ 178366 h 795866"/>
              <a:gd name="connsiteX6" fmla="*/ 1380067 w 1735667"/>
              <a:gd name="connsiteY6" fmla="*/ 0 h 795866"/>
              <a:gd name="connsiteX7" fmla="*/ 1455265 w 1735667"/>
              <a:gd name="connsiteY7" fmla="*/ 178366 h 795866"/>
              <a:gd name="connsiteX8" fmla="*/ 1632750 w 1735667"/>
              <a:gd name="connsiteY8" fmla="*/ 178366 h 795866"/>
              <a:gd name="connsiteX9" fmla="*/ 1735667 w 1735667"/>
              <a:gd name="connsiteY9" fmla="*/ 281283 h 795866"/>
              <a:gd name="connsiteX10" fmla="*/ 1735667 w 1735667"/>
              <a:gd name="connsiteY10" fmla="*/ 692949 h 795866"/>
              <a:gd name="connsiteX11" fmla="*/ 1632750 w 1735667"/>
              <a:gd name="connsiteY11" fmla="*/ 795866 h 795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35667" h="795866">
                <a:moveTo>
                  <a:pt x="1632750" y="795866"/>
                </a:moveTo>
                <a:lnTo>
                  <a:pt x="102917" y="795866"/>
                </a:lnTo>
                <a:cubicBezTo>
                  <a:pt x="46078" y="795866"/>
                  <a:pt x="0" y="749788"/>
                  <a:pt x="0" y="692949"/>
                </a:cubicBezTo>
                <a:lnTo>
                  <a:pt x="0" y="281283"/>
                </a:lnTo>
                <a:cubicBezTo>
                  <a:pt x="0" y="224444"/>
                  <a:pt x="46078" y="178366"/>
                  <a:pt x="102917" y="178366"/>
                </a:cubicBezTo>
                <a:lnTo>
                  <a:pt x="1304868" y="178366"/>
                </a:lnTo>
                <a:lnTo>
                  <a:pt x="1380067" y="0"/>
                </a:lnTo>
                <a:lnTo>
                  <a:pt x="1455265" y="178366"/>
                </a:lnTo>
                <a:lnTo>
                  <a:pt x="1632750" y="178366"/>
                </a:lnTo>
                <a:cubicBezTo>
                  <a:pt x="1689589" y="178366"/>
                  <a:pt x="1735667" y="224444"/>
                  <a:pt x="1735667" y="281283"/>
                </a:cubicBezTo>
                <a:lnTo>
                  <a:pt x="1735667" y="692949"/>
                </a:lnTo>
                <a:cubicBezTo>
                  <a:pt x="1735667" y="749788"/>
                  <a:pt x="1689589" y="795866"/>
                  <a:pt x="1632750" y="795866"/>
                </a:cubicBezTo>
                <a:close/>
              </a:path>
            </a:pathLst>
          </a:cu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50" name="TextBox 49"/>
          <p:cNvSpPr txBox="1"/>
          <p:nvPr/>
        </p:nvSpPr>
        <p:spPr>
          <a:xfrm>
            <a:off x="5693825" y="4104751"/>
            <a:ext cx="1664764" cy="738664"/>
          </a:xfrm>
          <a:prstGeom prst="rect">
            <a:avLst/>
          </a:prstGeom>
          <a:noFill/>
        </p:spPr>
        <p:txBody>
          <a:bodyPr wrap="square" rtlCol="0">
            <a:spAutoFit/>
          </a:bodyPr>
          <a:lstStyle/>
          <a:p>
            <a:r>
              <a:rPr lang="en-US" sz="1400" dirty="0"/>
              <a:t>"</a:t>
            </a:r>
            <a:r>
              <a:rPr lang="en-US" sz="1400" i="1" dirty="0"/>
              <a:t>Which seniors should I trust for advice?"</a:t>
            </a:r>
            <a:endParaRPr lang="en-IN" sz="1400" i="1" dirty="0"/>
          </a:p>
        </p:txBody>
      </p:sp>
      <p:sp>
        <p:nvSpPr>
          <p:cNvPr id="51" name="TextBox 50"/>
          <p:cNvSpPr txBox="1"/>
          <p:nvPr/>
        </p:nvSpPr>
        <p:spPr>
          <a:xfrm>
            <a:off x="7408331" y="2369395"/>
            <a:ext cx="2235200" cy="1384995"/>
          </a:xfrm>
          <a:prstGeom prst="rect">
            <a:avLst/>
          </a:prstGeom>
          <a:noFill/>
        </p:spPr>
        <p:txBody>
          <a:bodyPr wrap="square" rtlCol="0">
            <a:spAutoFit/>
          </a:bodyPr>
          <a:lstStyle/>
          <a:p>
            <a:r>
              <a:rPr lang="en-US" sz="1400" dirty="0"/>
              <a:t>9. Attends her first club meeting.</a:t>
            </a:r>
          </a:p>
          <a:p>
            <a:r>
              <a:rPr lang="en-US" sz="1400" dirty="0"/>
              <a:t>10. Tries group study with classmates.</a:t>
            </a:r>
          </a:p>
          <a:p>
            <a:r>
              <a:rPr lang="en-US" sz="1400" dirty="0"/>
              <a:t>11. Participates in small campus event.</a:t>
            </a:r>
            <a:endParaRPr lang="en-IN" sz="1400" dirty="0"/>
          </a:p>
        </p:txBody>
      </p:sp>
      <p:sp>
        <p:nvSpPr>
          <p:cNvPr id="52" name="TextBox 51"/>
          <p:cNvSpPr txBox="1"/>
          <p:nvPr/>
        </p:nvSpPr>
        <p:spPr>
          <a:xfrm>
            <a:off x="7704665" y="3701231"/>
            <a:ext cx="1566333" cy="954107"/>
          </a:xfrm>
          <a:prstGeom prst="rect">
            <a:avLst/>
          </a:prstGeom>
          <a:noFill/>
        </p:spPr>
        <p:txBody>
          <a:bodyPr wrap="square" rtlCol="0">
            <a:spAutoFit/>
          </a:bodyPr>
          <a:lstStyle/>
          <a:p>
            <a:r>
              <a:rPr lang="en-US" sz="1400" i="1" dirty="0"/>
              <a:t>"That first club meeting was fun, maybe I should go again."</a:t>
            </a:r>
            <a:endParaRPr lang="en-IN" sz="1400" i="1" dirty="0"/>
          </a:p>
        </p:txBody>
      </p:sp>
      <p:sp>
        <p:nvSpPr>
          <p:cNvPr id="53" name="TextBox 52"/>
          <p:cNvSpPr txBox="1"/>
          <p:nvPr/>
        </p:nvSpPr>
        <p:spPr>
          <a:xfrm>
            <a:off x="6515694" y="5742857"/>
            <a:ext cx="1753078" cy="1015663"/>
          </a:xfrm>
          <a:prstGeom prst="rect">
            <a:avLst/>
          </a:prstGeom>
          <a:noFill/>
        </p:spPr>
        <p:txBody>
          <a:bodyPr wrap="square" rtlCol="0">
            <a:spAutoFit/>
          </a:bodyPr>
          <a:lstStyle/>
          <a:p>
            <a:r>
              <a:rPr lang="en-US" sz="1400" i="1" dirty="0"/>
              <a:t>"Group study is helpful, but I don’t always understand everything</a:t>
            </a:r>
            <a:r>
              <a:rPr lang="en-US" i="1" dirty="0"/>
              <a:t>."</a:t>
            </a:r>
            <a:endParaRPr lang="en-IN" i="1" dirty="0"/>
          </a:p>
        </p:txBody>
      </p:sp>
      <p:sp>
        <p:nvSpPr>
          <p:cNvPr id="54" name="TextBox 53"/>
          <p:cNvSpPr txBox="1"/>
          <p:nvPr/>
        </p:nvSpPr>
        <p:spPr>
          <a:xfrm>
            <a:off x="9838267" y="1633537"/>
            <a:ext cx="2243666" cy="657440"/>
          </a:xfrm>
          <a:prstGeom prst="rect">
            <a:avLst/>
          </a:prstGeom>
          <a:noFill/>
        </p:spPr>
        <p:txBody>
          <a:bodyPr wrap="square" rtlCol="0">
            <a:spAutoFit/>
          </a:bodyPr>
          <a:lstStyle/>
          <a:p>
            <a:pPr algn="ctr"/>
            <a:r>
              <a:rPr lang="en-IN" b="1" dirty="0"/>
              <a:t>NEGOTIATE</a:t>
            </a:r>
          </a:p>
          <a:p>
            <a:pPr algn="ctr"/>
            <a:r>
              <a:rPr lang="en-IN" b="1" dirty="0"/>
              <a:t> (Decision / Balance)</a:t>
            </a:r>
          </a:p>
        </p:txBody>
      </p:sp>
      <p:sp>
        <p:nvSpPr>
          <p:cNvPr id="56" name="TextBox 55"/>
          <p:cNvSpPr txBox="1"/>
          <p:nvPr/>
        </p:nvSpPr>
        <p:spPr>
          <a:xfrm>
            <a:off x="9838267" y="2369395"/>
            <a:ext cx="2235200" cy="954107"/>
          </a:xfrm>
          <a:prstGeom prst="rect">
            <a:avLst/>
          </a:prstGeom>
          <a:noFill/>
        </p:spPr>
        <p:txBody>
          <a:bodyPr wrap="square" rtlCol="0">
            <a:spAutoFit/>
          </a:bodyPr>
          <a:lstStyle/>
          <a:p>
            <a:r>
              <a:rPr lang="en-IN" sz="1400" dirty="0"/>
              <a:t>12. Finalizes clubs she likes.</a:t>
            </a:r>
          </a:p>
          <a:p>
            <a:r>
              <a:rPr lang="en-IN" sz="1400" dirty="0"/>
              <a:t>13. Makes 2-3 close friends.</a:t>
            </a:r>
          </a:p>
          <a:p>
            <a:r>
              <a:rPr lang="en-US" sz="1400" dirty="0"/>
              <a:t>14. Learns to balance time between study &amp; activities.</a:t>
            </a:r>
            <a:endParaRPr lang="en-IN" sz="1400" dirty="0"/>
          </a:p>
        </p:txBody>
      </p:sp>
      <p:sp>
        <p:nvSpPr>
          <p:cNvPr id="57" name="Freeform: Shape 56"/>
          <p:cNvSpPr/>
          <p:nvPr/>
        </p:nvSpPr>
        <p:spPr>
          <a:xfrm>
            <a:off x="8962711" y="5718186"/>
            <a:ext cx="1398052" cy="994549"/>
          </a:xfrm>
          <a:custGeom>
            <a:avLst/>
            <a:gdLst>
              <a:gd name="connsiteX0" fmla="*/ 1632750 w 1735667"/>
              <a:gd name="connsiteY0" fmla="*/ 795866 h 795866"/>
              <a:gd name="connsiteX1" fmla="*/ 102917 w 1735667"/>
              <a:gd name="connsiteY1" fmla="*/ 795866 h 795866"/>
              <a:gd name="connsiteX2" fmla="*/ 0 w 1735667"/>
              <a:gd name="connsiteY2" fmla="*/ 692949 h 795866"/>
              <a:gd name="connsiteX3" fmla="*/ 0 w 1735667"/>
              <a:gd name="connsiteY3" fmla="*/ 281283 h 795866"/>
              <a:gd name="connsiteX4" fmla="*/ 102917 w 1735667"/>
              <a:gd name="connsiteY4" fmla="*/ 178366 h 795866"/>
              <a:gd name="connsiteX5" fmla="*/ 1304868 w 1735667"/>
              <a:gd name="connsiteY5" fmla="*/ 178366 h 795866"/>
              <a:gd name="connsiteX6" fmla="*/ 1380067 w 1735667"/>
              <a:gd name="connsiteY6" fmla="*/ 0 h 795866"/>
              <a:gd name="connsiteX7" fmla="*/ 1455265 w 1735667"/>
              <a:gd name="connsiteY7" fmla="*/ 178366 h 795866"/>
              <a:gd name="connsiteX8" fmla="*/ 1632750 w 1735667"/>
              <a:gd name="connsiteY8" fmla="*/ 178366 h 795866"/>
              <a:gd name="connsiteX9" fmla="*/ 1735667 w 1735667"/>
              <a:gd name="connsiteY9" fmla="*/ 281283 h 795866"/>
              <a:gd name="connsiteX10" fmla="*/ 1735667 w 1735667"/>
              <a:gd name="connsiteY10" fmla="*/ 692949 h 795866"/>
              <a:gd name="connsiteX11" fmla="*/ 1632750 w 1735667"/>
              <a:gd name="connsiteY11" fmla="*/ 795866 h 795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35667" h="795866">
                <a:moveTo>
                  <a:pt x="1632750" y="795866"/>
                </a:moveTo>
                <a:lnTo>
                  <a:pt x="102917" y="795866"/>
                </a:lnTo>
                <a:cubicBezTo>
                  <a:pt x="46078" y="795866"/>
                  <a:pt x="0" y="749788"/>
                  <a:pt x="0" y="692949"/>
                </a:cubicBezTo>
                <a:lnTo>
                  <a:pt x="0" y="281283"/>
                </a:lnTo>
                <a:cubicBezTo>
                  <a:pt x="0" y="224444"/>
                  <a:pt x="46078" y="178366"/>
                  <a:pt x="102917" y="178366"/>
                </a:cubicBezTo>
                <a:lnTo>
                  <a:pt x="1304868" y="178366"/>
                </a:lnTo>
                <a:lnTo>
                  <a:pt x="1380067" y="0"/>
                </a:lnTo>
                <a:lnTo>
                  <a:pt x="1455265" y="178366"/>
                </a:lnTo>
                <a:lnTo>
                  <a:pt x="1632750" y="178366"/>
                </a:lnTo>
                <a:cubicBezTo>
                  <a:pt x="1689589" y="178366"/>
                  <a:pt x="1735667" y="224444"/>
                  <a:pt x="1735667" y="281283"/>
                </a:cubicBezTo>
                <a:lnTo>
                  <a:pt x="1735667" y="692949"/>
                </a:lnTo>
                <a:cubicBezTo>
                  <a:pt x="1735667" y="749788"/>
                  <a:pt x="1689589" y="795866"/>
                  <a:pt x="1632750" y="795866"/>
                </a:cubicBezTo>
                <a:close/>
              </a:path>
            </a:pathLst>
          </a:cu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sp>
        <p:nvSpPr>
          <p:cNvPr id="59" name="TextBox 58"/>
          <p:cNvSpPr txBox="1"/>
          <p:nvPr/>
        </p:nvSpPr>
        <p:spPr>
          <a:xfrm>
            <a:off x="10110259" y="3570523"/>
            <a:ext cx="1735667" cy="738664"/>
          </a:xfrm>
          <a:prstGeom prst="rect">
            <a:avLst/>
          </a:prstGeom>
          <a:noFill/>
        </p:spPr>
        <p:txBody>
          <a:bodyPr wrap="square" rtlCol="0">
            <a:spAutoFit/>
          </a:bodyPr>
          <a:lstStyle/>
          <a:p>
            <a:r>
              <a:rPr lang="en-US" sz="1400" i="1" dirty="0"/>
              <a:t>"I’m finally starting to feel comfortable here."</a:t>
            </a:r>
            <a:endParaRPr lang="en-IN" sz="1400" i="1" dirty="0"/>
          </a:p>
        </p:txBody>
      </p:sp>
      <p:sp>
        <p:nvSpPr>
          <p:cNvPr id="61" name="TextBox 60"/>
          <p:cNvSpPr txBox="1"/>
          <p:nvPr/>
        </p:nvSpPr>
        <p:spPr>
          <a:xfrm>
            <a:off x="9016640" y="6034154"/>
            <a:ext cx="1448521" cy="738664"/>
          </a:xfrm>
          <a:prstGeom prst="rect">
            <a:avLst/>
          </a:prstGeom>
          <a:noFill/>
        </p:spPr>
        <p:txBody>
          <a:bodyPr wrap="square" rtlCol="0">
            <a:spAutoFit/>
          </a:bodyPr>
          <a:lstStyle/>
          <a:p>
            <a:r>
              <a:rPr lang="en-US" sz="1400" i="1" dirty="0"/>
              <a:t>"Joining this club was the right decision."</a:t>
            </a:r>
            <a:endParaRPr lang="en-IN" sz="1400" i="1" dirty="0"/>
          </a:p>
        </p:txBody>
      </p:sp>
      <p:sp>
        <p:nvSpPr>
          <p:cNvPr id="62" name="TextBox 61"/>
          <p:cNvSpPr txBox="1"/>
          <p:nvPr/>
        </p:nvSpPr>
        <p:spPr>
          <a:xfrm>
            <a:off x="10812050" y="5496930"/>
            <a:ext cx="1384830" cy="800219"/>
          </a:xfrm>
          <a:prstGeom prst="rect">
            <a:avLst/>
          </a:prstGeom>
          <a:noFill/>
        </p:spPr>
        <p:txBody>
          <a:bodyPr wrap="square" rtlCol="0">
            <a:spAutoFit/>
          </a:bodyPr>
          <a:lstStyle/>
          <a:p>
            <a:r>
              <a:rPr lang="en-US" dirty="0"/>
              <a:t>"</a:t>
            </a:r>
            <a:r>
              <a:rPr lang="en-US" sz="1400" i="1" dirty="0"/>
              <a:t>I’m happy I made a few close friends."</a:t>
            </a:r>
            <a:endParaRPr lang="en-IN" sz="1400" i="1" dirty="0"/>
          </a:p>
        </p:txBody>
      </p:sp>
    </p:spTree>
  </p:cSld>
  <p:clrMapOvr>
    <a:masterClrMapping/>
  </p:clrMapOvr>
  <p:transition spd="slow">
    <p:push dir="u"/>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alpha val="60000"/>
          </a:schemeClr>
        </a:solidFill>
        <a:effectLst/>
      </p:bgPr>
    </p:bg>
    <p:spTree>
      <p:nvGrpSpPr>
        <p:cNvPr id="1" name=""/>
        <p:cNvGrpSpPr/>
        <p:nvPr/>
      </p:nvGrpSpPr>
      <p:grpSpPr>
        <a:xfrm>
          <a:off x="0" y="0"/>
          <a:ext cx="0" cy="0"/>
          <a:chOff x="0" y="0"/>
          <a:chExt cx="0" cy="0"/>
        </a:xfrm>
      </p:grpSpPr>
      <p:sp>
        <p:nvSpPr>
          <p:cNvPr id="2" name="Text Box 1"/>
          <p:cNvSpPr txBox="1"/>
          <p:nvPr/>
        </p:nvSpPr>
        <p:spPr>
          <a:xfrm>
            <a:off x="2828449" y="98864"/>
            <a:ext cx="7771130" cy="922020"/>
          </a:xfrm>
          <a:prstGeom prst="rect">
            <a:avLst/>
          </a:prstGeom>
          <a:noFill/>
        </p:spPr>
        <p:txBody>
          <a:bodyPr wrap="square" rtlCol="0">
            <a:spAutoFit/>
          </a:bodyPr>
          <a:lstStyle/>
          <a:p>
            <a:r>
              <a:rPr lang="en-US" sz="5400" b="1" dirty="0">
                <a:latin typeface="Californian FB" panose="0207040306080B030204" pitchFamily="18" charset="0"/>
                <a:cs typeface="Californian FB" panose="0207040306080B030204" pitchFamily="18" charset="0"/>
              </a:rPr>
              <a:t>SWOT ANALYSIS</a:t>
            </a:r>
          </a:p>
        </p:txBody>
      </p:sp>
      <p:cxnSp>
        <p:nvCxnSpPr>
          <p:cNvPr id="8" name="Straight Connector 7"/>
          <p:cNvCxnSpPr/>
          <p:nvPr/>
        </p:nvCxnSpPr>
        <p:spPr>
          <a:xfrm>
            <a:off x="6242050" y="1197610"/>
            <a:ext cx="0" cy="5660390"/>
          </a:xfrm>
          <a:prstGeom prst="line">
            <a:avLst/>
          </a:prstGeom>
          <a:ln w="31750" cap="rnd">
            <a:solidFill>
              <a:prstClr val="black"/>
            </a:solidFill>
            <a:round/>
          </a:ln>
        </p:spPr>
        <p:style>
          <a:lnRef idx="0">
            <a:srgbClr val="FFFFFF"/>
          </a:lnRef>
          <a:fillRef idx="0">
            <a:srgbClr val="FFFFFF"/>
          </a:fillRef>
          <a:effectRef idx="0">
            <a:srgbClr val="FFFFFF"/>
          </a:effectRef>
          <a:fontRef idx="minor">
            <a:schemeClr val="tx1"/>
          </a:fontRef>
        </p:style>
      </p:cxnSp>
      <p:cxnSp>
        <p:nvCxnSpPr>
          <p:cNvPr id="9" name="Straight Connector 8"/>
          <p:cNvCxnSpPr/>
          <p:nvPr/>
        </p:nvCxnSpPr>
        <p:spPr>
          <a:xfrm>
            <a:off x="908050" y="3780155"/>
            <a:ext cx="10474325" cy="0"/>
          </a:xfrm>
          <a:prstGeom prst="line">
            <a:avLst/>
          </a:prstGeom>
          <a:ln w="31750" cap="rnd">
            <a:solidFill>
              <a:prstClr val="black"/>
            </a:solidFill>
            <a:round/>
          </a:ln>
        </p:spPr>
        <p:style>
          <a:lnRef idx="0">
            <a:srgbClr val="FFFFFF"/>
          </a:lnRef>
          <a:fillRef idx="0">
            <a:srgbClr val="FFFFFF"/>
          </a:fillRef>
          <a:effectRef idx="0">
            <a:srgbClr val="FFFFFF"/>
          </a:effectRef>
          <a:fontRef idx="minor">
            <a:schemeClr val="tx1"/>
          </a:fontRef>
        </p:style>
      </p:cxnSp>
      <p:sp>
        <p:nvSpPr>
          <p:cNvPr id="10" name="Text Box 9"/>
          <p:cNvSpPr txBox="1"/>
          <p:nvPr/>
        </p:nvSpPr>
        <p:spPr>
          <a:xfrm>
            <a:off x="1540481" y="1083955"/>
            <a:ext cx="2327910" cy="368300"/>
          </a:xfrm>
          <a:prstGeom prst="rect">
            <a:avLst/>
          </a:prstGeom>
          <a:noFill/>
        </p:spPr>
        <p:txBody>
          <a:bodyPr wrap="square" rtlCol="0">
            <a:spAutoFit/>
          </a:bodyPr>
          <a:lstStyle/>
          <a:p>
            <a:r>
              <a:rPr lang="en-US" b="1" dirty="0"/>
              <a:t>STRENGTH</a:t>
            </a:r>
          </a:p>
        </p:txBody>
      </p:sp>
      <p:sp>
        <p:nvSpPr>
          <p:cNvPr id="11" name="Text Box 10"/>
          <p:cNvSpPr txBox="1"/>
          <p:nvPr/>
        </p:nvSpPr>
        <p:spPr>
          <a:xfrm>
            <a:off x="6714014" y="1119049"/>
            <a:ext cx="2327910" cy="368300"/>
          </a:xfrm>
          <a:prstGeom prst="rect">
            <a:avLst/>
          </a:prstGeom>
          <a:noFill/>
        </p:spPr>
        <p:txBody>
          <a:bodyPr wrap="square" rtlCol="0">
            <a:spAutoFit/>
          </a:bodyPr>
          <a:lstStyle/>
          <a:p>
            <a:r>
              <a:rPr lang="en-US" b="1" dirty="0"/>
              <a:t>WEAKNESS</a:t>
            </a:r>
          </a:p>
        </p:txBody>
      </p:sp>
      <p:sp>
        <p:nvSpPr>
          <p:cNvPr id="12" name="Text Box 11"/>
          <p:cNvSpPr txBox="1"/>
          <p:nvPr/>
        </p:nvSpPr>
        <p:spPr>
          <a:xfrm>
            <a:off x="1247140" y="4024312"/>
            <a:ext cx="2327910" cy="368300"/>
          </a:xfrm>
          <a:prstGeom prst="rect">
            <a:avLst/>
          </a:prstGeom>
          <a:noFill/>
        </p:spPr>
        <p:txBody>
          <a:bodyPr wrap="square" rtlCol="0">
            <a:spAutoFit/>
          </a:bodyPr>
          <a:lstStyle/>
          <a:p>
            <a:r>
              <a:rPr lang="en-US" b="1" dirty="0"/>
              <a:t>OPPORTUNITY</a:t>
            </a:r>
          </a:p>
        </p:txBody>
      </p:sp>
      <p:sp>
        <p:nvSpPr>
          <p:cNvPr id="13" name="Text Box 12"/>
          <p:cNvSpPr txBox="1"/>
          <p:nvPr/>
        </p:nvSpPr>
        <p:spPr>
          <a:xfrm>
            <a:off x="6714014" y="4024312"/>
            <a:ext cx="2327910" cy="368300"/>
          </a:xfrm>
          <a:prstGeom prst="rect">
            <a:avLst/>
          </a:prstGeom>
          <a:noFill/>
        </p:spPr>
        <p:txBody>
          <a:bodyPr wrap="square" rtlCol="0">
            <a:spAutoFit/>
          </a:bodyPr>
          <a:lstStyle/>
          <a:p>
            <a:r>
              <a:rPr lang="en-US" b="1" dirty="0"/>
              <a:t>THREATS</a:t>
            </a:r>
          </a:p>
        </p:txBody>
      </p:sp>
      <p:sp>
        <p:nvSpPr>
          <p:cNvPr id="14" name="Rectangle 1"/>
          <p:cNvSpPr/>
          <p:nvPr/>
        </p:nvSpPr>
        <p:spPr>
          <a:xfrm>
            <a:off x="0" y="0"/>
            <a:ext cx="537333" cy="2062264"/>
          </a:xfrm>
          <a:prstGeom prst="rect">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3"/>
          <p:cNvSpPr/>
          <p:nvPr/>
        </p:nvSpPr>
        <p:spPr>
          <a:xfrm>
            <a:off x="546669" y="1"/>
            <a:ext cx="521849" cy="1296669"/>
          </a:xfrm>
          <a:prstGeom prst="rect">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3"/>
          <p:cNvSpPr/>
          <p:nvPr/>
        </p:nvSpPr>
        <p:spPr>
          <a:xfrm>
            <a:off x="11174466" y="5513696"/>
            <a:ext cx="508018" cy="1344088"/>
          </a:xfrm>
          <a:prstGeom prst="rect">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Rectangle 1"/>
          <p:cNvSpPr/>
          <p:nvPr/>
        </p:nvSpPr>
        <p:spPr>
          <a:xfrm>
            <a:off x="11682484" y="4795520"/>
            <a:ext cx="509638" cy="2062264"/>
          </a:xfrm>
          <a:prstGeom prst="rect">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 Box 17"/>
          <p:cNvSpPr txBox="1"/>
          <p:nvPr/>
        </p:nvSpPr>
        <p:spPr>
          <a:xfrm>
            <a:off x="1309635" y="1539240"/>
            <a:ext cx="4579355" cy="2215991"/>
          </a:xfrm>
          <a:prstGeom prst="rect">
            <a:avLst/>
          </a:prstGeom>
          <a:noFill/>
        </p:spPr>
        <p:txBody>
          <a:bodyPr wrap="square" rtlCol="0">
            <a:spAutoFit/>
          </a:bodyPr>
          <a:lstStyle/>
          <a:p>
            <a:pPr marL="285750" indent="-285750" algn="just">
              <a:buFont typeface="Arial" panose="020B0604020202020204" pitchFamily="34" charset="0"/>
              <a:buChar char="•"/>
            </a:pPr>
            <a:r>
              <a:rPr lang="en-US" altLang="en-US" sz="1500" dirty="0"/>
              <a:t>Provides structured mentorship between</a:t>
            </a:r>
          </a:p>
          <a:p>
            <a:pPr marL="285750" indent="-285750" algn="just">
              <a:buFont typeface="Arial" panose="020B0604020202020204" pitchFamily="34" charset="0"/>
              <a:buChar char="•"/>
            </a:pPr>
            <a:r>
              <a:rPr lang="en-US" altLang="en-US" sz="1500" dirty="0"/>
              <a:t>freshers, seniors, and professors.</a:t>
            </a:r>
          </a:p>
          <a:p>
            <a:pPr marL="285750" indent="-285750" algn="just">
              <a:buFont typeface="Arial" panose="020B0604020202020204" pitchFamily="34" charset="0"/>
              <a:buChar char="•"/>
            </a:pPr>
            <a:r>
              <a:rPr lang="en-US" altLang="en-US" sz="1500" dirty="0"/>
              <a:t>Centralized platform for events, resources, and</a:t>
            </a:r>
          </a:p>
          <a:p>
            <a:pPr marL="285750" indent="-285750" algn="just">
              <a:buFont typeface="Arial" panose="020B0604020202020204" pitchFamily="34" charset="0"/>
              <a:buChar char="•"/>
            </a:pPr>
            <a:r>
              <a:rPr lang="en-US" altLang="en-US" sz="1500" dirty="0"/>
              <a:t>guidance.</a:t>
            </a:r>
          </a:p>
          <a:p>
            <a:pPr marL="285750" indent="-285750" algn="just">
              <a:buFont typeface="Arial" panose="020B0604020202020204" pitchFamily="34" charset="0"/>
              <a:buChar char="•"/>
            </a:pPr>
            <a:r>
              <a:rPr lang="en-US" altLang="en-US" sz="1500" dirty="0"/>
              <a:t>Builds community &amp; belonging, reduces anxiety</a:t>
            </a:r>
          </a:p>
          <a:p>
            <a:pPr marL="285750" indent="-285750" algn="just">
              <a:buFont typeface="Arial" panose="020B0604020202020204" pitchFamily="34" charset="0"/>
              <a:buChar char="•"/>
            </a:pPr>
            <a:r>
              <a:rPr lang="en-US" altLang="en-US" sz="1500" dirty="0"/>
              <a:t>for new students.</a:t>
            </a:r>
          </a:p>
          <a:p>
            <a:pPr marL="285750" indent="-285750" algn="just">
              <a:buFont typeface="Arial" panose="020B0604020202020204" pitchFamily="34" charset="0"/>
              <a:buChar char="•"/>
            </a:pPr>
            <a:r>
              <a:rPr lang="en-US" altLang="en-US" sz="1500" dirty="0"/>
              <a:t>Safer &amp; more reliable compared to</a:t>
            </a:r>
          </a:p>
          <a:p>
            <a:pPr marL="285750" indent="-285750" algn="just">
              <a:buFont typeface="Arial" panose="020B0604020202020204" pitchFamily="34" charset="0"/>
              <a:buChar char="•"/>
            </a:pPr>
            <a:r>
              <a:rPr lang="en-US" altLang="en-US" sz="1500" dirty="0"/>
              <a:t>WhatsApp/Instagram groups.</a:t>
            </a:r>
          </a:p>
          <a:p>
            <a:pPr marL="285750" indent="-285750" algn="just">
              <a:buFont typeface="Arial" panose="020B0604020202020204" pitchFamily="34" charset="0"/>
              <a:buChar char="•"/>
            </a:pPr>
            <a:r>
              <a:rPr lang="en-US" altLang="en-US" sz="1500" dirty="0"/>
              <a:t>Encourages academic + social balance.</a:t>
            </a:r>
          </a:p>
        </p:txBody>
      </p:sp>
      <p:sp>
        <p:nvSpPr>
          <p:cNvPr id="19" name="Text Box 18"/>
          <p:cNvSpPr txBox="1"/>
          <p:nvPr/>
        </p:nvSpPr>
        <p:spPr>
          <a:xfrm>
            <a:off x="6498907" y="1613491"/>
            <a:ext cx="4058920" cy="1706880"/>
          </a:xfrm>
          <a:prstGeom prst="rect">
            <a:avLst/>
          </a:prstGeom>
          <a:noFill/>
        </p:spPr>
        <p:txBody>
          <a:bodyPr wrap="square" rtlCol="0">
            <a:spAutoFit/>
          </a:bodyPr>
          <a:lstStyle/>
          <a:p>
            <a:pPr marL="285750" indent="-285750" algn="just">
              <a:buFont typeface="Arial" panose="020B0604020202020204" pitchFamily="34" charset="0"/>
              <a:buChar char="•"/>
            </a:pPr>
            <a:r>
              <a:rPr lang="en-US" altLang="en-US" sz="1500"/>
              <a:t>Initial adoption challenges (convincing students to shift from WhatsApp/Instagram).</a:t>
            </a:r>
          </a:p>
          <a:p>
            <a:pPr marL="285750" indent="-285750" algn="just">
              <a:buFont typeface="Arial" panose="020B0604020202020204" pitchFamily="34" charset="0"/>
              <a:buChar char="•"/>
            </a:pPr>
            <a:r>
              <a:rPr lang="en-US" altLang="en-US" sz="1500"/>
              <a:t>Requires active participation from seniors/professors.</a:t>
            </a:r>
          </a:p>
          <a:p>
            <a:pPr marL="285750" indent="-285750" algn="just">
              <a:buFont typeface="Arial" panose="020B0604020202020204" pitchFamily="34" charset="0"/>
              <a:buChar char="•"/>
            </a:pPr>
            <a:r>
              <a:rPr lang="en-US" altLang="en-US" sz="1500"/>
              <a:t>May need strong moderation to avoid misuse.</a:t>
            </a:r>
          </a:p>
          <a:p>
            <a:pPr marL="285750" indent="-285750" algn="just">
              <a:buFont typeface="Arial" panose="020B0604020202020204" pitchFamily="34" charset="0"/>
              <a:buChar char="•"/>
            </a:pPr>
            <a:r>
              <a:rPr lang="en-US" altLang="en-US" sz="1500"/>
              <a:t>Limited network effect in early stages(works best when many join).</a:t>
            </a:r>
          </a:p>
        </p:txBody>
      </p:sp>
      <p:sp>
        <p:nvSpPr>
          <p:cNvPr id="20" name="Text Box 19"/>
          <p:cNvSpPr txBox="1"/>
          <p:nvPr/>
        </p:nvSpPr>
        <p:spPr>
          <a:xfrm>
            <a:off x="1286352" y="4442460"/>
            <a:ext cx="4483734" cy="1938992"/>
          </a:xfrm>
          <a:prstGeom prst="rect">
            <a:avLst/>
          </a:prstGeom>
          <a:noFill/>
        </p:spPr>
        <p:txBody>
          <a:bodyPr wrap="square" rtlCol="0">
            <a:spAutoFit/>
          </a:bodyPr>
          <a:lstStyle/>
          <a:p>
            <a:pPr marL="285750" indent="-285750" algn="just">
              <a:buFont typeface="Arial" panose="020B0604020202020204" pitchFamily="34" charset="0"/>
              <a:buChar char="•"/>
            </a:pPr>
            <a:r>
              <a:rPr lang="en-US" altLang="en-US" sz="1500" dirty="0"/>
              <a:t>Growing need for student support systems in colleges.</a:t>
            </a:r>
          </a:p>
          <a:p>
            <a:pPr marL="285750" indent="-285750" algn="just">
              <a:buFont typeface="Arial" panose="020B0604020202020204" pitchFamily="34" charset="0"/>
              <a:buChar char="•"/>
            </a:pPr>
            <a:r>
              <a:rPr lang="en-US" altLang="en-US" sz="1500" dirty="0"/>
              <a:t>Can expand to include alumni mentorship &amp; career guidance.</a:t>
            </a:r>
          </a:p>
          <a:p>
            <a:pPr marL="285750" indent="-285750" algn="just">
              <a:buFont typeface="Arial" panose="020B0604020202020204" pitchFamily="34" charset="0"/>
              <a:buChar char="•"/>
            </a:pPr>
            <a:r>
              <a:rPr lang="en-US" altLang="en-US" sz="1500" dirty="0"/>
              <a:t>Potential to collaborate with universities officially.</a:t>
            </a:r>
          </a:p>
          <a:p>
            <a:pPr marL="285750" indent="-285750" algn="just">
              <a:buFont typeface="Arial" panose="020B0604020202020204" pitchFamily="34" charset="0"/>
              <a:buChar char="•"/>
            </a:pPr>
            <a:r>
              <a:rPr lang="en-US" altLang="en-US" sz="1500" dirty="0"/>
              <a:t>Integration of AI </a:t>
            </a:r>
            <a:r>
              <a:rPr lang="en-US" altLang="en-US" sz="1500" dirty="0" err="1"/>
              <a:t>chatbots</a:t>
            </a:r>
            <a:r>
              <a:rPr lang="en-US" altLang="en-US" sz="1500" dirty="0"/>
              <a:t> for instant FAQ support.</a:t>
            </a:r>
          </a:p>
          <a:p>
            <a:pPr marL="285750" indent="-285750" algn="just">
              <a:buFont typeface="Arial" panose="020B0604020202020204" pitchFamily="34" charset="0"/>
              <a:buChar char="•"/>
            </a:pPr>
            <a:r>
              <a:rPr lang="en-US" altLang="en-US" sz="1500" dirty="0"/>
              <a:t>Monetization via premium mentorship, workshops, or ads.</a:t>
            </a:r>
          </a:p>
        </p:txBody>
      </p:sp>
      <p:sp>
        <p:nvSpPr>
          <p:cNvPr id="22" name="Text Box 21"/>
          <p:cNvSpPr txBox="1"/>
          <p:nvPr/>
        </p:nvSpPr>
        <p:spPr>
          <a:xfrm>
            <a:off x="6498907" y="4438261"/>
            <a:ext cx="3737610" cy="1938020"/>
          </a:xfrm>
          <a:prstGeom prst="rect">
            <a:avLst/>
          </a:prstGeom>
          <a:noFill/>
        </p:spPr>
        <p:txBody>
          <a:bodyPr wrap="square" rtlCol="0">
            <a:spAutoFit/>
          </a:bodyPr>
          <a:lstStyle/>
          <a:p>
            <a:pPr marL="285750" indent="-285750">
              <a:buFont typeface="Arial" panose="020B0604020202020204" pitchFamily="34" charset="0"/>
              <a:buChar char="•"/>
            </a:pPr>
            <a:r>
              <a:rPr lang="en-US" altLang="en-US" sz="1500" dirty="0"/>
              <a:t>Competition from existing social media platforms (WhatsApp, LinkedIn).</a:t>
            </a:r>
          </a:p>
          <a:p>
            <a:pPr marL="285750" indent="-285750">
              <a:buFont typeface="Arial" panose="020B0604020202020204" pitchFamily="34" charset="0"/>
              <a:buChar char="•"/>
            </a:pPr>
            <a:r>
              <a:rPr lang="en-US" altLang="en-US" sz="1500" dirty="0"/>
              <a:t>If moderation fails → risk of spam or negative experiences.</a:t>
            </a:r>
          </a:p>
          <a:p>
            <a:pPr marL="285750" indent="-285750">
              <a:buFont typeface="Arial" panose="020B0604020202020204" pitchFamily="34" charset="0"/>
              <a:buChar char="•"/>
            </a:pPr>
            <a:r>
              <a:rPr lang="en-US" altLang="en-US" sz="1500" dirty="0"/>
              <a:t>Student hesitation due to privacy or trust issues.</a:t>
            </a:r>
          </a:p>
          <a:p>
            <a:pPr marL="285750" indent="-285750">
              <a:buFont typeface="Arial" panose="020B0604020202020204" pitchFamily="34" charset="0"/>
              <a:buChar char="•"/>
            </a:pPr>
            <a:r>
              <a:rPr lang="en-US" altLang="en-US" sz="1500" dirty="0"/>
              <a:t>Colleges might resist adoption if they already have internal systems.</a:t>
            </a:r>
          </a:p>
        </p:txBody>
      </p:sp>
    </p:spTree>
  </p:cSld>
  <p:clrMapOvr>
    <a:masterClrMapping/>
  </p:clrMapOvr>
  <p:transition spd="slow">
    <p:push dir="u"/>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alpha val="60000"/>
          </a:schemeClr>
        </a:solidFill>
        <a:effectLst/>
      </p:bgPr>
    </p:bg>
    <p:spTree>
      <p:nvGrpSpPr>
        <p:cNvPr id="1" name=""/>
        <p:cNvGrpSpPr/>
        <p:nvPr/>
      </p:nvGrpSpPr>
      <p:grpSpPr>
        <a:xfrm>
          <a:off x="0" y="0"/>
          <a:ext cx="0" cy="0"/>
          <a:chOff x="0" y="0"/>
          <a:chExt cx="0" cy="0"/>
        </a:xfrm>
      </p:grpSpPr>
      <p:sp>
        <p:nvSpPr>
          <p:cNvPr id="2" name="TextBox 1"/>
          <p:cNvSpPr txBox="1"/>
          <p:nvPr/>
        </p:nvSpPr>
        <p:spPr>
          <a:xfrm>
            <a:off x="3310467" y="2676142"/>
            <a:ext cx="8382000" cy="1014730"/>
          </a:xfrm>
          <a:prstGeom prst="rect">
            <a:avLst/>
          </a:prstGeom>
          <a:noFill/>
        </p:spPr>
        <p:txBody>
          <a:bodyPr wrap="square" rtlCol="0">
            <a:spAutoFit/>
          </a:bodyPr>
          <a:lstStyle/>
          <a:p>
            <a:r>
              <a:rPr lang="en-US" sz="6000" b="1" dirty="0">
                <a:latin typeface="Californian FB" panose="0207040306080B030204" pitchFamily="18" charset="0"/>
              </a:rPr>
              <a:t>Mind Mapping</a:t>
            </a:r>
            <a:endParaRPr lang="en-IN" sz="6000" b="1" dirty="0">
              <a:latin typeface="Californian FB" panose="0207040306080B030204" pitchFamily="18" charset="0"/>
            </a:endParaRPr>
          </a:p>
        </p:txBody>
      </p:sp>
      <p:sp>
        <p:nvSpPr>
          <p:cNvPr id="3" name="Rectangle 2"/>
          <p:cNvSpPr/>
          <p:nvPr/>
        </p:nvSpPr>
        <p:spPr>
          <a:xfrm>
            <a:off x="0" y="0"/>
            <a:ext cx="1049867" cy="3022600"/>
          </a:xfrm>
          <a:prstGeom prst="rect">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Rectangle 3"/>
          <p:cNvSpPr/>
          <p:nvPr/>
        </p:nvSpPr>
        <p:spPr>
          <a:xfrm>
            <a:off x="1049867" y="0"/>
            <a:ext cx="914400" cy="2565400"/>
          </a:xfrm>
          <a:prstGeom prst="rect">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p:cNvSpPr/>
          <p:nvPr/>
        </p:nvSpPr>
        <p:spPr>
          <a:xfrm rot="10800000">
            <a:off x="11144527" y="3785326"/>
            <a:ext cx="1047473" cy="3072674"/>
          </a:xfrm>
          <a:prstGeom prst="rect">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p:cNvSpPr/>
          <p:nvPr/>
        </p:nvSpPr>
        <p:spPr>
          <a:xfrm rot="10800000">
            <a:off x="10230127" y="4292600"/>
            <a:ext cx="914400" cy="2565400"/>
          </a:xfrm>
          <a:prstGeom prst="rect">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transition spd="slow">
    <p:push dir="u"/>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alpha val="60000"/>
          </a:schemeClr>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0" y="0"/>
            <a:ext cx="12192000" cy="7129145"/>
          </a:xfrm>
          <a:prstGeom prst="rect">
            <a:avLst/>
          </a:prstGeom>
        </p:spPr>
      </p:pic>
    </p:spTree>
  </p:cSld>
  <p:clrMapOvr>
    <a:masterClrMapping/>
  </p:clrMapOvr>
  <p:transition spd="slow">
    <p:push dir="u"/>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alpha val="60000"/>
          </a:schemeClr>
        </a:solidFill>
        <a:effectLst/>
      </p:bgPr>
    </p:bg>
    <p:spTree>
      <p:nvGrpSpPr>
        <p:cNvPr id="1" name=""/>
        <p:cNvGrpSpPr/>
        <p:nvPr/>
      </p:nvGrpSpPr>
      <p:grpSpPr>
        <a:xfrm>
          <a:off x="0" y="0"/>
          <a:ext cx="0" cy="0"/>
          <a:chOff x="0" y="0"/>
          <a:chExt cx="0" cy="0"/>
        </a:xfrm>
      </p:grpSpPr>
      <p:sp>
        <p:nvSpPr>
          <p:cNvPr id="3" name="TextBox 2"/>
          <p:cNvSpPr txBox="1"/>
          <p:nvPr/>
        </p:nvSpPr>
        <p:spPr>
          <a:xfrm>
            <a:off x="7324927" y="1889083"/>
            <a:ext cx="5603132" cy="923330"/>
          </a:xfrm>
          <a:prstGeom prst="rect">
            <a:avLst/>
          </a:prstGeom>
          <a:noFill/>
        </p:spPr>
        <p:txBody>
          <a:bodyPr wrap="square" rtlCol="0">
            <a:spAutoFit/>
          </a:bodyPr>
          <a:lstStyle/>
          <a:p>
            <a:r>
              <a:rPr lang="en-IN" sz="5400" b="1" dirty="0">
                <a:latin typeface="Californian FB" panose="0207040306080B030204" pitchFamily="18" charset="0"/>
              </a:rPr>
              <a:t>Our Solution</a:t>
            </a:r>
          </a:p>
        </p:txBody>
      </p:sp>
      <p:sp>
        <p:nvSpPr>
          <p:cNvPr id="4" name="TextBox 3"/>
          <p:cNvSpPr txBox="1"/>
          <p:nvPr/>
        </p:nvSpPr>
        <p:spPr>
          <a:xfrm>
            <a:off x="6507804" y="3429000"/>
            <a:ext cx="4769796" cy="2862322"/>
          </a:xfrm>
          <a:prstGeom prst="rect">
            <a:avLst/>
          </a:prstGeom>
          <a:noFill/>
        </p:spPr>
        <p:txBody>
          <a:bodyPr wrap="square" rtlCol="0">
            <a:spAutoFit/>
          </a:bodyPr>
          <a:lstStyle/>
          <a:p>
            <a:pPr marL="285750" indent="-285750">
              <a:buFont typeface="Arial" panose="020B0604020202020204" pitchFamily="34" charset="0"/>
              <a:buChar char="•"/>
            </a:pPr>
            <a:r>
              <a:rPr lang="en-US" dirty="0"/>
              <a:t>Our Solution A college companion app that helps students</a:t>
            </a:r>
          </a:p>
          <a:p>
            <a:pPr marL="285750" indent="-285750">
              <a:buFont typeface="Arial" panose="020B0604020202020204" pitchFamily="34" charset="0"/>
              <a:buChar char="•"/>
            </a:pPr>
            <a:r>
              <a:rPr lang="en-US" dirty="0"/>
              <a:t>Connect with professors for subject doubts &amp;guidance</a:t>
            </a:r>
          </a:p>
          <a:p>
            <a:pPr marL="285750" indent="-285750">
              <a:buFont typeface="Arial" panose="020B0604020202020204" pitchFamily="34" charset="0"/>
              <a:buChar char="•"/>
            </a:pPr>
            <a:r>
              <a:rPr lang="en-US" dirty="0"/>
              <a:t>Engage with seniors for mentorship &amp;placement prep</a:t>
            </a:r>
          </a:p>
          <a:p>
            <a:pPr marL="285750" indent="-285750">
              <a:buFont typeface="Arial" panose="020B0604020202020204" pitchFamily="34" charset="0"/>
              <a:buChar char="•"/>
            </a:pPr>
            <a:r>
              <a:rPr lang="en-US" dirty="0"/>
              <a:t>Get real-time updates on workshops, events,competitionsGoal</a:t>
            </a:r>
          </a:p>
          <a:p>
            <a:pPr marL="285750" indent="-285750">
              <a:buFont typeface="Arial" panose="020B0604020202020204" pitchFamily="34" charset="0"/>
              <a:buChar char="•"/>
            </a:pPr>
            <a:r>
              <a:rPr lang="en-US" dirty="0"/>
              <a:t> Make college life easier, more connected, and future-ready.</a:t>
            </a:r>
            <a:endParaRPr lang="en-IN" dirty="0"/>
          </a:p>
        </p:txBody>
      </p:sp>
      <p:pic>
        <p:nvPicPr>
          <p:cNvPr id="3074" name="Picture 2" descr="Premium Photo | Social media culture flat concept vector illustration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5962650" cy="397192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11277600" y="0"/>
            <a:ext cx="914400" cy="1524297"/>
          </a:xfrm>
          <a:prstGeom prst="rect">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cxnSp>
        <p:nvCxnSpPr>
          <p:cNvPr id="7" name="Straight Connector 6"/>
          <p:cNvCxnSpPr/>
          <p:nvPr/>
        </p:nvCxnSpPr>
        <p:spPr>
          <a:xfrm>
            <a:off x="6096000" y="3064213"/>
            <a:ext cx="5927387" cy="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Effect transition="in" filter="fade">
                                      <p:cBhvr>
                                        <p:cTn id="7" dur="1000"/>
                                        <p:tgtEl>
                                          <p:spTgt spid="3074"/>
                                        </p:tgtEl>
                                      </p:cBhvr>
                                    </p:animEffect>
                                    <p:anim calcmode="lin" valueType="num">
                                      <p:cBhvr>
                                        <p:cTn id="8" dur="1000" fill="hold"/>
                                        <p:tgtEl>
                                          <p:spTgt spid="3074"/>
                                        </p:tgtEl>
                                        <p:attrNameLst>
                                          <p:attrName>ppt_x</p:attrName>
                                        </p:attrNameLst>
                                      </p:cBhvr>
                                      <p:tavLst>
                                        <p:tav tm="0">
                                          <p:val>
                                            <p:strVal val="#ppt_x"/>
                                          </p:val>
                                        </p:tav>
                                        <p:tav tm="100000">
                                          <p:val>
                                            <p:strVal val="#ppt_x"/>
                                          </p:val>
                                        </p:tav>
                                      </p:tavLst>
                                    </p:anim>
                                    <p:anim calcmode="lin" valueType="num">
                                      <p:cBhvr>
                                        <p:cTn id="9" dur="1000" fill="hold"/>
                                        <p:tgtEl>
                                          <p:spTgt spid="307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barn(inVertical)">
                                      <p:cBhvr>
                                        <p:cTn id="14" dur="500"/>
                                        <p:tgtEl>
                                          <p:spTgt spid="3"/>
                                        </p:tgtEl>
                                      </p:cBhvr>
                                    </p:animEffec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1000"/>
                                        <p:tgtEl>
                                          <p:spTgt spid="5"/>
                                        </p:tgtEl>
                                      </p:cBhvr>
                                    </p:animEffect>
                                    <p:anim calcmode="lin" valueType="num">
                                      <p:cBhvr>
                                        <p:cTn id="20" dur="1000" fill="hold"/>
                                        <p:tgtEl>
                                          <p:spTgt spid="5"/>
                                        </p:tgtEl>
                                        <p:attrNameLst>
                                          <p:attrName>ppt_x</p:attrName>
                                        </p:attrNameLst>
                                      </p:cBhvr>
                                      <p:tavLst>
                                        <p:tav tm="0">
                                          <p:val>
                                            <p:strVal val="#ppt_x"/>
                                          </p:val>
                                        </p:tav>
                                        <p:tav tm="100000">
                                          <p:val>
                                            <p:strVal val="#ppt_x"/>
                                          </p:val>
                                        </p:tav>
                                      </p:tavLst>
                                    </p:anim>
                                    <p:anim calcmode="lin" valueType="num">
                                      <p:cBhvr>
                                        <p:cTn id="21"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alpha val="60000"/>
          </a:schemeClr>
        </a:solidFill>
        <a:effectLst/>
      </p:bgPr>
    </p:bg>
    <p:spTree>
      <p:nvGrpSpPr>
        <p:cNvPr id="1" name="">
          <a:extLst>
            <a:ext uri="{FF2B5EF4-FFF2-40B4-BE49-F238E27FC236}">
              <a16:creationId xmlns:a16="http://schemas.microsoft.com/office/drawing/2014/main" xmlns="" id="{0412C448-6447-B1B3-50FB-16BBBA0839BC}"/>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xmlns="" id="{996DC9E1-0DB1-0F88-E1A5-0B432CEA9490}"/>
              </a:ext>
            </a:extLst>
          </p:cNvPr>
          <p:cNvSpPr txBox="1"/>
          <p:nvPr/>
        </p:nvSpPr>
        <p:spPr>
          <a:xfrm>
            <a:off x="3310467" y="2676142"/>
            <a:ext cx="8382000" cy="1569660"/>
          </a:xfrm>
          <a:prstGeom prst="rect">
            <a:avLst/>
          </a:prstGeom>
          <a:noFill/>
        </p:spPr>
        <p:txBody>
          <a:bodyPr wrap="square" rtlCol="0">
            <a:spAutoFit/>
          </a:bodyPr>
          <a:lstStyle/>
          <a:p>
            <a:r>
              <a:rPr lang="en-US" sz="6000" b="1" dirty="0">
                <a:latin typeface="Californian FB" panose="0207040306080B030204" pitchFamily="18" charset="0"/>
              </a:rPr>
              <a:t> </a:t>
            </a:r>
            <a:r>
              <a:rPr lang="en-US" sz="9600" b="1" dirty="0">
                <a:latin typeface="Californian FB" panose="0207040306080B030204" pitchFamily="18" charset="0"/>
              </a:rPr>
              <a:t>Prototype</a:t>
            </a:r>
            <a:endParaRPr lang="en-IN" sz="9600" b="1" dirty="0">
              <a:latin typeface="Californian FB" panose="0207040306080B030204" pitchFamily="18" charset="0"/>
            </a:endParaRPr>
          </a:p>
        </p:txBody>
      </p:sp>
      <p:sp>
        <p:nvSpPr>
          <p:cNvPr id="3" name="Rectangle 2">
            <a:extLst>
              <a:ext uri="{FF2B5EF4-FFF2-40B4-BE49-F238E27FC236}">
                <a16:creationId xmlns:a16="http://schemas.microsoft.com/office/drawing/2014/main" xmlns="" id="{29E04B34-2F1C-5DA0-21C4-ECF3F613FB92}"/>
              </a:ext>
            </a:extLst>
          </p:cNvPr>
          <p:cNvSpPr/>
          <p:nvPr/>
        </p:nvSpPr>
        <p:spPr>
          <a:xfrm>
            <a:off x="0" y="0"/>
            <a:ext cx="1049867" cy="3022600"/>
          </a:xfrm>
          <a:prstGeom prst="rect">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Rectangle 3">
            <a:extLst>
              <a:ext uri="{FF2B5EF4-FFF2-40B4-BE49-F238E27FC236}">
                <a16:creationId xmlns:a16="http://schemas.microsoft.com/office/drawing/2014/main" xmlns="" id="{F6B2AC39-6DEF-2663-BCAA-A1232D0C0D06}"/>
              </a:ext>
            </a:extLst>
          </p:cNvPr>
          <p:cNvSpPr/>
          <p:nvPr/>
        </p:nvSpPr>
        <p:spPr>
          <a:xfrm>
            <a:off x="1049867" y="0"/>
            <a:ext cx="914400" cy="2565400"/>
          </a:xfrm>
          <a:prstGeom prst="rect">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a:extLst>
              <a:ext uri="{FF2B5EF4-FFF2-40B4-BE49-F238E27FC236}">
                <a16:creationId xmlns:a16="http://schemas.microsoft.com/office/drawing/2014/main" xmlns="" id="{D0DCA0FB-46E7-2892-D4D2-A0024A7C51F8}"/>
              </a:ext>
            </a:extLst>
          </p:cNvPr>
          <p:cNvSpPr/>
          <p:nvPr/>
        </p:nvSpPr>
        <p:spPr>
          <a:xfrm rot="10800000">
            <a:off x="11144527" y="3785326"/>
            <a:ext cx="1047473" cy="3072674"/>
          </a:xfrm>
          <a:prstGeom prst="rect">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xmlns="" id="{9CCC0614-A42D-C986-82BD-C3B962A9740D}"/>
              </a:ext>
            </a:extLst>
          </p:cNvPr>
          <p:cNvSpPr/>
          <p:nvPr/>
        </p:nvSpPr>
        <p:spPr>
          <a:xfrm rot="10800000">
            <a:off x="10230127" y="4292600"/>
            <a:ext cx="914400" cy="2565400"/>
          </a:xfrm>
          <a:prstGeom prst="rect">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883690650"/>
      </p:ext>
    </p:extLst>
  </p:cSld>
  <p:clrMapOvr>
    <a:masterClrMapping/>
  </p:clrMapOvr>
  <p:transition spd="slow">
    <p:push dir="u"/>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alpha val="60000"/>
          </a:schemeClr>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xmlns="" id="{19CD01AA-0C15-3BE8-CDAD-90E54942A925}"/>
              </a:ext>
            </a:extLst>
          </p:cNvPr>
          <p:cNvSpPr/>
          <p:nvPr/>
        </p:nvSpPr>
        <p:spPr>
          <a:xfrm>
            <a:off x="0" y="0"/>
            <a:ext cx="1049867" cy="1693333"/>
          </a:xfrm>
          <a:prstGeom prst="rect">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6" name="Rectangle 15">
            <a:extLst>
              <a:ext uri="{FF2B5EF4-FFF2-40B4-BE49-F238E27FC236}">
                <a16:creationId xmlns:a16="http://schemas.microsoft.com/office/drawing/2014/main" xmlns="" id="{FA3EBBB8-46B8-46DC-4F91-EB47E0AB183A}"/>
              </a:ext>
            </a:extLst>
          </p:cNvPr>
          <p:cNvSpPr/>
          <p:nvPr/>
        </p:nvSpPr>
        <p:spPr>
          <a:xfrm>
            <a:off x="1049867" y="0"/>
            <a:ext cx="914400" cy="990600"/>
          </a:xfrm>
          <a:prstGeom prst="rect">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xmlns="" id="{B358A564-A727-95BC-A766-F383455E3E9E}"/>
              </a:ext>
            </a:extLst>
          </p:cNvPr>
          <p:cNvSpPr txBox="1"/>
          <p:nvPr/>
        </p:nvSpPr>
        <p:spPr>
          <a:xfrm>
            <a:off x="2551121" y="221159"/>
            <a:ext cx="10303933" cy="769441"/>
          </a:xfrm>
          <a:prstGeom prst="rect">
            <a:avLst/>
          </a:prstGeom>
          <a:noFill/>
        </p:spPr>
        <p:txBody>
          <a:bodyPr wrap="square" rtlCol="0">
            <a:spAutoFit/>
          </a:bodyPr>
          <a:lstStyle/>
          <a:p>
            <a:r>
              <a:rPr lang="en-IN" sz="4400" b="1" dirty="0" smtClean="0">
                <a:latin typeface="Californian FB" panose="0207040306080B030204" pitchFamily="18" charset="0"/>
              </a:rPr>
              <a:t>Overview</a:t>
            </a:r>
            <a:endParaRPr lang="en-IN" sz="4400" b="1" dirty="0">
              <a:latin typeface="Californian FB" panose="0207040306080B030204" pitchFamily="18" charset="0"/>
            </a:endParaRPr>
          </a:p>
        </p:txBody>
      </p:sp>
      <p:sp>
        <p:nvSpPr>
          <p:cNvPr id="18" name="TextBox 17">
            <a:extLst>
              <a:ext uri="{FF2B5EF4-FFF2-40B4-BE49-F238E27FC236}">
                <a16:creationId xmlns:a16="http://schemas.microsoft.com/office/drawing/2014/main" xmlns="" id="{C79C9285-3342-DA24-E39D-B95017B11DEB}"/>
              </a:ext>
            </a:extLst>
          </p:cNvPr>
          <p:cNvSpPr txBox="1"/>
          <p:nvPr/>
        </p:nvSpPr>
        <p:spPr>
          <a:xfrm>
            <a:off x="1507067" y="1532719"/>
            <a:ext cx="9834223" cy="4693593"/>
          </a:xfrm>
          <a:prstGeom prst="rect">
            <a:avLst/>
          </a:prstGeom>
          <a:noFill/>
        </p:spPr>
        <p:txBody>
          <a:bodyPr wrap="square" rtlCol="0">
            <a:spAutoFit/>
          </a:bodyPr>
          <a:lstStyle/>
          <a:p>
            <a:r>
              <a:rPr lang="en-US" dirty="0"/>
              <a:t>We created a basic interactive prototype of the </a:t>
            </a:r>
            <a:r>
              <a:rPr lang="en-US" i="1" dirty="0"/>
              <a:t>Campus Connect</a:t>
            </a:r>
            <a:r>
              <a:rPr lang="en-US" dirty="0"/>
              <a:t> platform using HTML/CSS and simple navigation features.</a:t>
            </a:r>
            <a:br>
              <a:rPr lang="en-US" dirty="0"/>
            </a:br>
            <a:r>
              <a:rPr lang="en-US" dirty="0"/>
              <a:t>The prototype demonstrates the key functionalities of the system and visualizes how a student will interact with the platform</a:t>
            </a:r>
            <a:r>
              <a:rPr lang="en-US" dirty="0" smtClean="0"/>
              <a:t>.</a:t>
            </a:r>
          </a:p>
          <a:p>
            <a:endParaRPr lang="en-US" dirty="0"/>
          </a:p>
          <a:p>
            <a:r>
              <a:rPr lang="en-US" dirty="0">
                <a:hlinkClick r:id="rId2"/>
              </a:rPr>
              <a:t>https://namamiraval.github.io/Campus-Connect</a:t>
            </a:r>
            <a:r>
              <a:rPr lang="en-US" dirty="0" smtClean="0">
                <a:hlinkClick r:id="rId2"/>
              </a:rPr>
              <a:t>/</a:t>
            </a:r>
            <a:endParaRPr lang="en-US" dirty="0" smtClean="0"/>
          </a:p>
          <a:p>
            <a:endParaRPr lang="en-US" dirty="0"/>
          </a:p>
          <a:p>
            <a:r>
              <a:rPr lang="en-US" b="1" dirty="0"/>
              <a:t>Features Included in </a:t>
            </a:r>
            <a:r>
              <a:rPr lang="en-US" b="1" dirty="0" smtClean="0"/>
              <a:t>Prototype:</a:t>
            </a:r>
          </a:p>
          <a:p>
            <a:endParaRPr lang="en-US" sz="1100" b="1" dirty="0"/>
          </a:p>
          <a:p>
            <a:pPr marL="285750" indent="-285750">
              <a:buFont typeface="Arial" panose="020B0604020202020204" pitchFamily="34" charset="0"/>
              <a:buChar char="•"/>
            </a:pPr>
            <a:r>
              <a:rPr lang="en-US" dirty="0"/>
              <a:t>Homepage with dashboard-style tiles</a:t>
            </a:r>
          </a:p>
          <a:p>
            <a:pPr marL="285750" indent="-285750">
              <a:buFont typeface="Arial" panose="020B0604020202020204" pitchFamily="34" charset="0"/>
              <a:buChar char="•"/>
            </a:pPr>
            <a:r>
              <a:rPr lang="en-US" dirty="0"/>
              <a:t>Clubs page with join options</a:t>
            </a:r>
          </a:p>
          <a:p>
            <a:pPr marL="285750" indent="-285750">
              <a:buFont typeface="Arial" panose="020B0604020202020204" pitchFamily="34" charset="0"/>
              <a:buChar char="•"/>
            </a:pPr>
            <a:r>
              <a:rPr lang="en-US" dirty="0"/>
              <a:t>Event section placeholder</a:t>
            </a:r>
          </a:p>
          <a:p>
            <a:pPr marL="285750" indent="-285750">
              <a:buFont typeface="Arial" panose="020B0604020202020204" pitchFamily="34" charset="0"/>
              <a:buChar char="•"/>
            </a:pPr>
            <a:r>
              <a:rPr lang="en-US" dirty="0"/>
              <a:t>Sidebar navigation</a:t>
            </a:r>
          </a:p>
          <a:p>
            <a:pPr marL="285750" indent="-285750">
              <a:buFont typeface="Arial" panose="020B0604020202020204" pitchFamily="34" charset="0"/>
              <a:buChar char="•"/>
            </a:pPr>
            <a:r>
              <a:rPr lang="en-US" dirty="0"/>
              <a:t>Announcements section</a:t>
            </a:r>
          </a:p>
          <a:p>
            <a:pPr marL="285750" indent="-285750">
              <a:buFont typeface="Arial" panose="020B0604020202020204" pitchFamily="34" charset="0"/>
              <a:buChar char="•"/>
            </a:pPr>
            <a:r>
              <a:rPr lang="en-US" dirty="0"/>
              <a:t>Simple responsive layout</a:t>
            </a:r>
          </a:p>
          <a:p>
            <a:pPr marL="285750" indent="-285750">
              <a:buFont typeface="Arial" panose="020B0604020202020204" pitchFamily="34" charset="0"/>
              <a:buChar char="•"/>
            </a:pPr>
            <a:r>
              <a:rPr lang="en-US" dirty="0"/>
              <a:t>Clean UI based on modern app design principles</a:t>
            </a:r>
          </a:p>
          <a:p>
            <a:endParaRPr lang="en-IN" dirty="0"/>
          </a:p>
        </p:txBody>
      </p:sp>
      <p:pic>
        <p:nvPicPr>
          <p:cNvPr id="19" name="Picture 18">
            <a:extLst>
              <a:ext uri="{FF2B5EF4-FFF2-40B4-BE49-F238E27FC236}">
                <a16:creationId xmlns:a16="http://schemas.microsoft.com/office/drawing/2014/main" xmlns="" id="{2A0E2CC5-A4B4-3C26-8928-DB80D98FD247}"/>
              </a:ext>
            </a:extLst>
          </p:cNvPr>
          <p:cNvPicPr>
            <a:picLocks noChangeAspect="1"/>
          </p:cNvPicPr>
          <p:nvPr/>
        </p:nvPicPr>
        <p:blipFill>
          <a:blip r:embed="rId3"/>
          <a:stretch>
            <a:fillRect/>
          </a:stretch>
        </p:blipFill>
        <p:spPr>
          <a:xfrm>
            <a:off x="11131204" y="5150972"/>
            <a:ext cx="1060796" cy="1707028"/>
          </a:xfrm>
          <a:prstGeom prst="rect">
            <a:avLst/>
          </a:prstGeom>
        </p:spPr>
      </p:pic>
      <p:pic>
        <p:nvPicPr>
          <p:cNvPr id="20" name="Picture 19">
            <a:extLst>
              <a:ext uri="{FF2B5EF4-FFF2-40B4-BE49-F238E27FC236}">
                <a16:creationId xmlns:a16="http://schemas.microsoft.com/office/drawing/2014/main" xmlns="" id="{6809F2ED-09D3-024A-EA0D-DD9C7D160189}"/>
              </a:ext>
            </a:extLst>
          </p:cNvPr>
          <p:cNvPicPr>
            <a:picLocks noChangeAspect="1"/>
          </p:cNvPicPr>
          <p:nvPr/>
        </p:nvPicPr>
        <p:blipFill>
          <a:blip r:embed="rId4"/>
          <a:stretch>
            <a:fillRect/>
          </a:stretch>
        </p:blipFill>
        <p:spPr>
          <a:xfrm>
            <a:off x="10204532" y="5852073"/>
            <a:ext cx="926672" cy="1005927"/>
          </a:xfrm>
          <a:prstGeom prst="rect">
            <a:avLst/>
          </a:prstGeom>
        </p:spPr>
      </p:pic>
    </p:spTree>
    <p:extLst>
      <p:ext uri="{BB962C8B-B14F-4D97-AF65-F5344CB8AC3E}">
        <p14:creationId xmlns:p14="http://schemas.microsoft.com/office/powerpoint/2010/main" val="2137680534"/>
      </p:ext>
    </p:extLst>
  </p:cSld>
  <p:clrMapOvr>
    <a:masterClrMapping/>
  </p:clrMapOvr>
  <p:transition spd="slow">
    <p:push dir="u"/>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0">
  <p:cSld>
    <p:bg>
      <p:bgPr>
        <a:solidFill>
          <a:schemeClr val="accent2">
            <a:lumMod val="20000"/>
            <a:lumOff val="80000"/>
            <a:alpha val="60000"/>
          </a:schemeClr>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xmlns="" id="{19CD01AA-0C15-3BE8-CDAD-90E54942A925}"/>
              </a:ext>
            </a:extLst>
          </p:cNvPr>
          <p:cNvSpPr/>
          <p:nvPr/>
        </p:nvSpPr>
        <p:spPr>
          <a:xfrm>
            <a:off x="0" y="0"/>
            <a:ext cx="1049867" cy="1693333"/>
          </a:xfrm>
          <a:prstGeom prst="rect">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6" name="Rectangle 15">
            <a:extLst>
              <a:ext uri="{FF2B5EF4-FFF2-40B4-BE49-F238E27FC236}">
                <a16:creationId xmlns:a16="http://schemas.microsoft.com/office/drawing/2014/main" xmlns="" id="{FA3EBBB8-46B8-46DC-4F91-EB47E0AB183A}"/>
              </a:ext>
            </a:extLst>
          </p:cNvPr>
          <p:cNvSpPr/>
          <p:nvPr/>
        </p:nvSpPr>
        <p:spPr>
          <a:xfrm>
            <a:off x="1049867" y="0"/>
            <a:ext cx="914400" cy="990600"/>
          </a:xfrm>
          <a:prstGeom prst="rect">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xmlns="" id="{B358A564-A727-95BC-A766-F383455E3E9E}"/>
              </a:ext>
            </a:extLst>
          </p:cNvPr>
          <p:cNvSpPr txBox="1"/>
          <p:nvPr/>
        </p:nvSpPr>
        <p:spPr>
          <a:xfrm>
            <a:off x="1964267" y="108003"/>
            <a:ext cx="10303933" cy="769441"/>
          </a:xfrm>
          <a:prstGeom prst="rect">
            <a:avLst/>
          </a:prstGeom>
          <a:noFill/>
        </p:spPr>
        <p:txBody>
          <a:bodyPr wrap="square" rtlCol="0">
            <a:spAutoFit/>
          </a:bodyPr>
          <a:lstStyle/>
          <a:p>
            <a:r>
              <a:rPr lang="en-US" sz="3200" b="1" dirty="0">
                <a:latin typeface="Californian FB" panose="0207040306080B030204" pitchFamily="18" charset="0"/>
              </a:rPr>
              <a:t> </a:t>
            </a:r>
            <a:r>
              <a:rPr lang="en-US" sz="4400" b="1" dirty="0">
                <a:latin typeface="Californian FB" panose="0207040306080B030204" pitchFamily="18" charset="0"/>
              </a:rPr>
              <a:t>Problem 01 — Lack of Proper Guidance</a:t>
            </a:r>
            <a:endParaRPr lang="en-IN" sz="4400" b="1" dirty="0">
              <a:latin typeface="Californian FB" panose="0207040306080B030204" pitchFamily="18" charset="0"/>
            </a:endParaRPr>
          </a:p>
        </p:txBody>
      </p:sp>
      <p:sp>
        <p:nvSpPr>
          <p:cNvPr id="18" name="TextBox 17">
            <a:extLst>
              <a:ext uri="{FF2B5EF4-FFF2-40B4-BE49-F238E27FC236}">
                <a16:creationId xmlns:a16="http://schemas.microsoft.com/office/drawing/2014/main" xmlns="" id="{C79C9285-3342-DA24-E39D-B95017B11DEB}"/>
              </a:ext>
            </a:extLst>
          </p:cNvPr>
          <p:cNvSpPr txBox="1"/>
          <p:nvPr/>
        </p:nvSpPr>
        <p:spPr>
          <a:xfrm>
            <a:off x="1315998" y="1218820"/>
            <a:ext cx="8988061" cy="6063198"/>
          </a:xfrm>
          <a:prstGeom prst="rect">
            <a:avLst/>
          </a:prstGeom>
          <a:noFill/>
        </p:spPr>
        <p:txBody>
          <a:bodyPr wrap="square" rtlCol="0">
            <a:spAutoFit/>
          </a:bodyPr>
          <a:lstStyle/>
          <a:p>
            <a:r>
              <a:rPr lang="en-US" sz="2000" b="1" dirty="0"/>
              <a:t>Roots of causes</a:t>
            </a:r>
            <a:r>
              <a:rPr lang="en-US" sz="2000" b="1" dirty="0" smtClean="0"/>
              <a:t>:</a:t>
            </a:r>
            <a:endParaRPr lang="en-US" sz="2000" b="1" dirty="0"/>
          </a:p>
          <a:p>
            <a:pPr marL="342900" indent="-342900">
              <a:buFont typeface="Arial" panose="020B0604020202020204" pitchFamily="34" charset="0"/>
              <a:buChar char="•"/>
            </a:pPr>
            <a:r>
              <a:rPr lang="en-US" sz="2000" dirty="0"/>
              <a:t>Freshers don’t know</a:t>
            </a:r>
            <a:r>
              <a:rPr lang="en-US" sz="2000" dirty="0" smtClean="0"/>
              <a:t>: Whom </a:t>
            </a:r>
            <a:r>
              <a:rPr lang="en-US" sz="2000" dirty="0"/>
              <a:t>to contact?</a:t>
            </a:r>
          </a:p>
          <a:p>
            <a:pPr marL="342900" indent="-342900">
              <a:buFont typeface="Arial" panose="020B0604020202020204" pitchFamily="34" charset="0"/>
              <a:buChar char="•"/>
            </a:pPr>
            <a:r>
              <a:rPr lang="en-US" sz="2000" dirty="0"/>
              <a:t>How college system works?</a:t>
            </a:r>
          </a:p>
          <a:p>
            <a:pPr marL="342900" indent="-342900">
              <a:buFont typeface="Arial" panose="020B0604020202020204" pitchFamily="34" charset="0"/>
              <a:buChar char="•"/>
            </a:pPr>
            <a:r>
              <a:rPr lang="en-US" sz="2000" dirty="0"/>
              <a:t>Which clubs &amp; opportunities are right?</a:t>
            </a:r>
          </a:p>
          <a:p>
            <a:pPr marL="342900" indent="-342900">
              <a:buFont typeface="Arial" panose="020B0604020202020204" pitchFamily="34" charset="0"/>
              <a:buChar char="•"/>
            </a:pPr>
            <a:r>
              <a:rPr lang="en-US" sz="2000" dirty="0"/>
              <a:t>➡ Results: Confusion + wrong decisions</a:t>
            </a:r>
          </a:p>
          <a:p>
            <a:endParaRPr lang="en-US" sz="1200" dirty="0"/>
          </a:p>
          <a:p>
            <a:r>
              <a:rPr lang="en-US" sz="2000" b="1" dirty="0"/>
              <a:t>Solutions</a:t>
            </a:r>
          </a:p>
          <a:p>
            <a:pPr marL="342900" indent="-342900">
              <a:buFont typeface="Arial" panose="020B0604020202020204" pitchFamily="34" charset="0"/>
              <a:buChar char="•"/>
            </a:pPr>
            <a:r>
              <a:rPr lang="en-US" sz="2000" dirty="0"/>
              <a:t>Create a dedicated mentorship program where seniors guide small groups of freshers</a:t>
            </a:r>
          </a:p>
          <a:p>
            <a:pPr marL="342900" indent="-342900">
              <a:buFont typeface="Arial" panose="020B0604020202020204" pitchFamily="34" charset="0"/>
              <a:buChar char="•"/>
            </a:pPr>
            <a:r>
              <a:rPr lang="en-US" sz="2000" dirty="0"/>
              <a:t>Organize orientation workshops about opportunities (clubs, internships, competitions)</a:t>
            </a:r>
          </a:p>
          <a:p>
            <a:pPr marL="342900" indent="-342900">
              <a:buFont typeface="Arial" panose="020B0604020202020204" pitchFamily="34" charset="0"/>
              <a:buChar char="•"/>
            </a:pPr>
            <a:r>
              <a:rPr lang="en-US" sz="2000" dirty="0"/>
              <a:t>Centralized Helpline Desk or online Q&amp;A portal for common queries</a:t>
            </a:r>
          </a:p>
          <a:p>
            <a:endParaRPr lang="en-US" sz="1400" dirty="0"/>
          </a:p>
          <a:p>
            <a:r>
              <a:rPr lang="en-US" sz="2000" b="1" dirty="0"/>
              <a:t>Positive Impacts</a:t>
            </a:r>
          </a:p>
          <a:p>
            <a:pPr marL="342900" indent="-342900">
              <a:buFont typeface="Arial" panose="020B0604020202020204" pitchFamily="34" charset="0"/>
              <a:buChar char="•"/>
            </a:pPr>
            <a:r>
              <a:rPr lang="en-US" sz="2000" dirty="0"/>
              <a:t>Freshers make informed decisions early</a:t>
            </a:r>
          </a:p>
          <a:p>
            <a:pPr marL="342900" indent="-342900">
              <a:buFont typeface="Arial" panose="020B0604020202020204" pitchFamily="34" charset="0"/>
              <a:buChar char="•"/>
            </a:pPr>
            <a:r>
              <a:rPr lang="en-US" sz="2000" dirty="0"/>
              <a:t>Quick adaptation to college culture</a:t>
            </a:r>
          </a:p>
          <a:p>
            <a:pPr marL="342900" indent="-342900">
              <a:buFont typeface="Arial" panose="020B0604020202020204" pitchFamily="34" charset="0"/>
              <a:buChar char="•"/>
            </a:pPr>
            <a:r>
              <a:rPr lang="en-US" sz="2000" dirty="0"/>
              <a:t>Higher participation in academic &amp; extracurricular activities</a:t>
            </a:r>
          </a:p>
          <a:p>
            <a:pPr marL="342900" indent="-342900">
              <a:buFont typeface="Arial" panose="020B0604020202020204" pitchFamily="34" charset="0"/>
              <a:buChar char="•"/>
            </a:pPr>
            <a:r>
              <a:rPr lang="en-US" sz="2000" dirty="0"/>
              <a:t>Better career direction from the beginning</a:t>
            </a:r>
          </a:p>
          <a:p>
            <a:endParaRPr lang="en-US" sz="2000" dirty="0"/>
          </a:p>
          <a:p>
            <a:endParaRPr lang="en-IN" sz="2000" dirty="0"/>
          </a:p>
        </p:txBody>
      </p:sp>
      <p:pic>
        <p:nvPicPr>
          <p:cNvPr id="19" name="Picture 18">
            <a:extLst>
              <a:ext uri="{FF2B5EF4-FFF2-40B4-BE49-F238E27FC236}">
                <a16:creationId xmlns:a16="http://schemas.microsoft.com/office/drawing/2014/main" xmlns="" id="{2A0E2CC5-A4B4-3C26-8928-DB80D98FD247}"/>
              </a:ext>
            </a:extLst>
          </p:cNvPr>
          <p:cNvPicPr>
            <a:picLocks noChangeAspect="1"/>
          </p:cNvPicPr>
          <p:nvPr/>
        </p:nvPicPr>
        <p:blipFill>
          <a:blip r:embed="rId2"/>
          <a:stretch>
            <a:fillRect/>
          </a:stretch>
        </p:blipFill>
        <p:spPr>
          <a:xfrm>
            <a:off x="11131204" y="5150972"/>
            <a:ext cx="1060796" cy="1707028"/>
          </a:xfrm>
          <a:prstGeom prst="rect">
            <a:avLst/>
          </a:prstGeom>
        </p:spPr>
      </p:pic>
      <p:pic>
        <p:nvPicPr>
          <p:cNvPr id="20" name="Picture 19">
            <a:extLst>
              <a:ext uri="{FF2B5EF4-FFF2-40B4-BE49-F238E27FC236}">
                <a16:creationId xmlns:a16="http://schemas.microsoft.com/office/drawing/2014/main" xmlns="" id="{6809F2ED-09D3-024A-EA0D-DD9C7D160189}"/>
              </a:ext>
            </a:extLst>
          </p:cNvPr>
          <p:cNvPicPr>
            <a:picLocks noChangeAspect="1"/>
          </p:cNvPicPr>
          <p:nvPr/>
        </p:nvPicPr>
        <p:blipFill>
          <a:blip r:embed="rId3"/>
          <a:stretch>
            <a:fillRect/>
          </a:stretch>
        </p:blipFill>
        <p:spPr>
          <a:xfrm>
            <a:off x="10204532" y="5852073"/>
            <a:ext cx="926672" cy="1005927"/>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0">
  <p:cSld>
    <p:bg>
      <p:bgPr>
        <a:solidFill>
          <a:schemeClr val="accent2">
            <a:lumMod val="20000"/>
            <a:lumOff val="80000"/>
            <a:alpha val="60000"/>
          </a:schemeClr>
        </a:solidFill>
        <a:effectLst/>
      </p:bgPr>
    </p:bg>
    <p:spTree>
      <p:nvGrpSpPr>
        <p:cNvPr id="1" name="">
          <a:extLst>
            <a:ext uri="{FF2B5EF4-FFF2-40B4-BE49-F238E27FC236}">
              <a16:creationId xmlns:a16="http://schemas.microsoft.com/office/drawing/2014/main" xmlns="" id="{4FF7DE5D-1AF8-43CF-1EE7-C664501FF584}"/>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xmlns="" id="{965B49C6-0FDA-9FB9-0B52-4AF38CB1B4AE}"/>
              </a:ext>
            </a:extLst>
          </p:cNvPr>
          <p:cNvSpPr txBox="1"/>
          <p:nvPr/>
        </p:nvSpPr>
        <p:spPr>
          <a:xfrm>
            <a:off x="1964267" y="172134"/>
            <a:ext cx="10303933" cy="646331"/>
          </a:xfrm>
          <a:prstGeom prst="rect">
            <a:avLst/>
          </a:prstGeom>
          <a:noFill/>
        </p:spPr>
        <p:txBody>
          <a:bodyPr wrap="square" rtlCol="0">
            <a:spAutoFit/>
          </a:bodyPr>
          <a:lstStyle/>
          <a:p>
            <a:r>
              <a:rPr lang="en-US" sz="3200" b="1" dirty="0">
                <a:latin typeface="Californian FB" panose="0207040306080B030204" pitchFamily="18" charset="0"/>
              </a:rPr>
              <a:t> </a:t>
            </a:r>
            <a:r>
              <a:rPr lang="en-US" sz="3600" b="1" dirty="0">
                <a:latin typeface="Californian FB" panose="0207040306080B030204" pitchFamily="18" charset="0"/>
              </a:rPr>
              <a:t>Problem 02 — Hesitation &amp; Fear of Asking Doubts</a:t>
            </a:r>
            <a:endParaRPr lang="en-IN" sz="3600" b="1" dirty="0">
              <a:latin typeface="Californian FB" panose="0207040306080B030204" pitchFamily="18" charset="0"/>
            </a:endParaRPr>
          </a:p>
        </p:txBody>
      </p:sp>
      <p:sp>
        <p:nvSpPr>
          <p:cNvPr id="3" name="Rectangle 2">
            <a:extLst>
              <a:ext uri="{FF2B5EF4-FFF2-40B4-BE49-F238E27FC236}">
                <a16:creationId xmlns:a16="http://schemas.microsoft.com/office/drawing/2014/main" xmlns="" id="{DE155E6D-F532-2D97-4CA7-6FA00EADEA56}"/>
              </a:ext>
            </a:extLst>
          </p:cNvPr>
          <p:cNvSpPr/>
          <p:nvPr/>
        </p:nvSpPr>
        <p:spPr>
          <a:xfrm>
            <a:off x="0" y="0"/>
            <a:ext cx="1049867" cy="1693333"/>
          </a:xfrm>
          <a:prstGeom prst="rect">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Rectangle 3">
            <a:extLst>
              <a:ext uri="{FF2B5EF4-FFF2-40B4-BE49-F238E27FC236}">
                <a16:creationId xmlns:a16="http://schemas.microsoft.com/office/drawing/2014/main" xmlns="" id="{8319C14D-7F13-5A7A-FED4-359A565537D8}"/>
              </a:ext>
            </a:extLst>
          </p:cNvPr>
          <p:cNvSpPr/>
          <p:nvPr/>
        </p:nvSpPr>
        <p:spPr>
          <a:xfrm>
            <a:off x="1049867" y="0"/>
            <a:ext cx="914400" cy="990600"/>
          </a:xfrm>
          <a:prstGeom prst="rect">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xmlns="" id="{1548A773-47CA-721E-2500-123AC499133B}"/>
              </a:ext>
            </a:extLst>
          </p:cNvPr>
          <p:cNvSpPr txBox="1"/>
          <p:nvPr/>
        </p:nvSpPr>
        <p:spPr>
          <a:xfrm>
            <a:off x="1507067" y="1297410"/>
            <a:ext cx="8441266" cy="5293757"/>
          </a:xfrm>
          <a:prstGeom prst="rect">
            <a:avLst/>
          </a:prstGeom>
          <a:noFill/>
        </p:spPr>
        <p:txBody>
          <a:bodyPr wrap="square" rtlCol="0">
            <a:spAutoFit/>
          </a:bodyPr>
          <a:lstStyle/>
          <a:p>
            <a:r>
              <a:rPr lang="en-US" sz="2000" b="1" dirty="0"/>
              <a:t>Roots of causes</a:t>
            </a:r>
            <a:r>
              <a:rPr lang="en-US" sz="2000" b="1" dirty="0" smtClean="0"/>
              <a:t>:</a:t>
            </a:r>
            <a:endParaRPr lang="en-US" sz="2000" dirty="0"/>
          </a:p>
          <a:p>
            <a:r>
              <a:rPr lang="en-US" sz="2000" dirty="0"/>
              <a:t>Freshers feel: “What if they judge me?”</a:t>
            </a:r>
          </a:p>
          <a:p>
            <a:r>
              <a:rPr lang="en-US" sz="2000" dirty="0"/>
              <a:t>Anxiety to talk to seniors/professors Avoid asking basic questions</a:t>
            </a:r>
          </a:p>
          <a:p>
            <a:r>
              <a:rPr lang="en-US" sz="2000" dirty="0"/>
              <a:t>➡ Results: Knowledge gap + low confidence</a:t>
            </a:r>
          </a:p>
          <a:p>
            <a:endParaRPr lang="en-US" sz="2000" dirty="0"/>
          </a:p>
          <a:p>
            <a:r>
              <a:rPr lang="en-US" sz="2000" b="1" dirty="0"/>
              <a:t>Solutions</a:t>
            </a:r>
          </a:p>
          <a:p>
            <a:r>
              <a:rPr lang="en-US" sz="2000" dirty="0"/>
              <a:t>Anonymous doubt-solving platform to ask any question without fear</a:t>
            </a:r>
          </a:p>
          <a:p>
            <a:r>
              <a:rPr lang="en-US" sz="2000" dirty="0"/>
              <a:t>Friendly peer interaction events to build comfortable communication</a:t>
            </a:r>
          </a:p>
          <a:p>
            <a:r>
              <a:rPr lang="en-US" sz="2000" dirty="0"/>
              <a:t>Professors &amp; seniors conduct open-office hours and mentorship calls</a:t>
            </a:r>
          </a:p>
          <a:p>
            <a:r>
              <a:rPr lang="en-US" sz="2000" dirty="0"/>
              <a:t>Encourage a no-judgment environment</a:t>
            </a:r>
          </a:p>
          <a:p>
            <a:endParaRPr lang="en-US" sz="2000" dirty="0"/>
          </a:p>
          <a:p>
            <a:r>
              <a:rPr lang="en-US" sz="2000" b="1" dirty="0"/>
              <a:t>Positive Impacts</a:t>
            </a:r>
          </a:p>
          <a:p>
            <a:r>
              <a:rPr lang="en-US" sz="2000" dirty="0"/>
              <a:t>Improved confidence &amp; communication skills</a:t>
            </a:r>
          </a:p>
          <a:p>
            <a:r>
              <a:rPr lang="en-US" sz="2000" dirty="0"/>
              <a:t>Smaller learning gaps → stronger academic performance</a:t>
            </a:r>
          </a:p>
          <a:p>
            <a:r>
              <a:rPr lang="en-US" sz="2000" dirty="0"/>
              <a:t>Healthy student-senior relationships</a:t>
            </a:r>
          </a:p>
          <a:p>
            <a:r>
              <a:rPr lang="en-US" sz="2000" dirty="0"/>
              <a:t>Feel safer and more connected with the college</a:t>
            </a:r>
          </a:p>
          <a:p>
            <a:endParaRPr lang="en-IN" dirty="0"/>
          </a:p>
        </p:txBody>
      </p:sp>
      <p:pic>
        <p:nvPicPr>
          <p:cNvPr id="6" name="Picture 5">
            <a:extLst>
              <a:ext uri="{FF2B5EF4-FFF2-40B4-BE49-F238E27FC236}">
                <a16:creationId xmlns:a16="http://schemas.microsoft.com/office/drawing/2014/main" xmlns="" id="{784FBF37-C35D-586B-8167-96F647FE1292}"/>
              </a:ext>
            </a:extLst>
          </p:cNvPr>
          <p:cNvPicPr>
            <a:picLocks noChangeAspect="1"/>
          </p:cNvPicPr>
          <p:nvPr/>
        </p:nvPicPr>
        <p:blipFill>
          <a:blip r:embed="rId2"/>
          <a:stretch>
            <a:fillRect/>
          </a:stretch>
        </p:blipFill>
        <p:spPr>
          <a:xfrm>
            <a:off x="11131204" y="5150972"/>
            <a:ext cx="1060796" cy="1707028"/>
          </a:xfrm>
          <a:prstGeom prst="rect">
            <a:avLst/>
          </a:prstGeom>
        </p:spPr>
      </p:pic>
      <p:pic>
        <p:nvPicPr>
          <p:cNvPr id="7" name="Picture 6">
            <a:extLst>
              <a:ext uri="{FF2B5EF4-FFF2-40B4-BE49-F238E27FC236}">
                <a16:creationId xmlns:a16="http://schemas.microsoft.com/office/drawing/2014/main" xmlns="" id="{117BE0F9-3663-0CE3-F267-4AF43B732656}"/>
              </a:ext>
            </a:extLst>
          </p:cNvPr>
          <p:cNvPicPr>
            <a:picLocks noChangeAspect="1"/>
          </p:cNvPicPr>
          <p:nvPr/>
        </p:nvPicPr>
        <p:blipFill>
          <a:blip r:embed="rId3"/>
          <a:stretch>
            <a:fillRect/>
          </a:stretch>
        </p:blipFill>
        <p:spPr>
          <a:xfrm>
            <a:off x="10204532" y="5852073"/>
            <a:ext cx="926672" cy="1005927"/>
          </a:xfrm>
          <a:prstGeom prst="rect">
            <a:avLst/>
          </a:prstGeom>
        </p:spPr>
      </p:pic>
    </p:spTree>
    <p:extLst>
      <p:ext uri="{BB962C8B-B14F-4D97-AF65-F5344CB8AC3E}">
        <p14:creationId xmlns:p14="http://schemas.microsoft.com/office/powerpoint/2010/main" val="379703209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show="0">
  <p:cSld>
    <p:bg>
      <p:bgPr>
        <a:solidFill>
          <a:schemeClr val="accent2">
            <a:lumMod val="20000"/>
            <a:lumOff val="80000"/>
            <a:alpha val="60000"/>
          </a:schemeClr>
        </a:solidFill>
        <a:effectLst/>
      </p:bgPr>
    </p:bg>
    <p:spTree>
      <p:nvGrpSpPr>
        <p:cNvPr id="1" name="">
          <a:extLst>
            <a:ext uri="{FF2B5EF4-FFF2-40B4-BE49-F238E27FC236}">
              <a16:creationId xmlns:a16="http://schemas.microsoft.com/office/drawing/2014/main" xmlns="" id="{B9D26BE6-5549-13B4-D48D-088CA4D59234}"/>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xmlns="" id="{E8D5A50E-53D1-A572-66D2-64E657488B0C}"/>
              </a:ext>
            </a:extLst>
          </p:cNvPr>
          <p:cNvSpPr txBox="1"/>
          <p:nvPr/>
        </p:nvSpPr>
        <p:spPr>
          <a:xfrm>
            <a:off x="1964267" y="138780"/>
            <a:ext cx="10303933" cy="707886"/>
          </a:xfrm>
          <a:prstGeom prst="rect">
            <a:avLst/>
          </a:prstGeom>
          <a:noFill/>
        </p:spPr>
        <p:txBody>
          <a:bodyPr wrap="square" rtlCol="0">
            <a:spAutoFit/>
          </a:bodyPr>
          <a:lstStyle/>
          <a:p>
            <a:r>
              <a:rPr lang="en-US" sz="3200" b="1" dirty="0">
                <a:latin typeface="Californian FB" panose="0207040306080B030204" pitchFamily="18" charset="0"/>
              </a:rPr>
              <a:t> </a:t>
            </a:r>
            <a:r>
              <a:rPr lang="en-IN" sz="4000" b="1" dirty="0">
                <a:latin typeface="Californian FB" panose="0207040306080B030204" pitchFamily="18" charset="0"/>
              </a:rPr>
              <a:t>Problem 03 — Unorganized Communication</a:t>
            </a:r>
          </a:p>
        </p:txBody>
      </p:sp>
      <p:sp>
        <p:nvSpPr>
          <p:cNvPr id="3" name="Rectangle 2">
            <a:extLst>
              <a:ext uri="{FF2B5EF4-FFF2-40B4-BE49-F238E27FC236}">
                <a16:creationId xmlns:a16="http://schemas.microsoft.com/office/drawing/2014/main" xmlns="" id="{74734CEF-97C8-BB32-544E-9B6E759F0495}"/>
              </a:ext>
            </a:extLst>
          </p:cNvPr>
          <p:cNvSpPr/>
          <p:nvPr/>
        </p:nvSpPr>
        <p:spPr>
          <a:xfrm>
            <a:off x="0" y="0"/>
            <a:ext cx="1049867" cy="1693333"/>
          </a:xfrm>
          <a:prstGeom prst="rect">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Rectangle 3">
            <a:extLst>
              <a:ext uri="{FF2B5EF4-FFF2-40B4-BE49-F238E27FC236}">
                <a16:creationId xmlns:a16="http://schemas.microsoft.com/office/drawing/2014/main" xmlns="" id="{8E5CF376-4A3C-BD0A-29F9-6B9A6320282C}"/>
              </a:ext>
            </a:extLst>
          </p:cNvPr>
          <p:cNvSpPr/>
          <p:nvPr/>
        </p:nvSpPr>
        <p:spPr>
          <a:xfrm>
            <a:off x="1049867" y="0"/>
            <a:ext cx="914400" cy="990600"/>
          </a:xfrm>
          <a:prstGeom prst="rect">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xmlns="" id="{923AB120-1DC4-44BC-DB9E-69E71AE399C4}"/>
              </a:ext>
            </a:extLst>
          </p:cNvPr>
          <p:cNvSpPr txBox="1"/>
          <p:nvPr/>
        </p:nvSpPr>
        <p:spPr>
          <a:xfrm>
            <a:off x="1507067" y="1416461"/>
            <a:ext cx="6942666" cy="5601533"/>
          </a:xfrm>
          <a:prstGeom prst="rect">
            <a:avLst/>
          </a:prstGeom>
          <a:noFill/>
        </p:spPr>
        <p:txBody>
          <a:bodyPr wrap="square" rtlCol="0">
            <a:spAutoFit/>
          </a:bodyPr>
          <a:lstStyle/>
          <a:p>
            <a:r>
              <a:rPr lang="en-US" sz="2000" b="1" dirty="0"/>
              <a:t>Roots of Causes:</a:t>
            </a:r>
          </a:p>
          <a:p>
            <a:r>
              <a:rPr lang="en-US" sz="2000" dirty="0"/>
              <a:t>Too many random WhatsApp/Instagram </a:t>
            </a:r>
            <a:r>
              <a:rPr lang="en-US" sz="2000" dirty="0" err="1"/>
              <a:t>groupsMessages</a:t>
            </a:r>
            <a:r>
              <a:rPr lang="en-US" sz="2000" dirty="0"/>
              <a:t> get lost in bulk chats No official verification of updates</a:t>
            </a:r>
          </a:p>
          <a:p>
            <a:r>
              <a:rPr lang="en-US" sz="2000" dirty="0"/>
              <a:t>➡ Results: Missed deadlines &amp; events</a:t>
            </a:r>
          </a:p>
          <a:p>
            <a:endParaRPr lang="en-US" sz="2000" dirty="0"/>
          </a:p>
          <a:p>
            <a:r>
              <a:rPr lang="en-US" sz="2000" b="1" dirty="0"/>
              <a:t>Solutions</a:t>
            </a:r>
            <a:endParaRPr lang="en-US" sz="2000" dirty="0"/>
          </a:p>
          <a:p>
            <a:r>
              <a:rPr lang="en-US" sz="2000" dirty="0"/>
              <a:t>One official verified communication platform (app/portal)</a:t>
            </a:r>
          </a:p>
          <a:p>
            <a:r>
              <a:rPr lang="en-US" sz="2000" dirty="0"/>
              <a:t>Categorized groups: academics, events, hostel, club updates</a:t>
            </a:r>
          </a:p>
          <a:p>
            <a:r>
              <a:rPr lang="en-US" sz="2000" dirty="0"/>
              <a:t>Push notifications, reminders for deadlines &amp; exams</a:t>
            </a:r>
          </a:p>
          <a:p>
            <a:r>
              <a:rPr lang="en-US" sz="2000" dirty="0"/>
              <a:t>Approval process for announcements to avoid fake news</a:t>
            </a:r>
          </a:p>
          <a:p>
            <a:endParaRPr lang="en-US" sz="2000" dirty="0"/>
          </a:p>
          <a:p>
            <a:r>
              <a:rPr lang="en-US" sz="2000" b="1" dirty="0"/>
              <a:t>Positive Impacts</a:t>
            </a:r>
            <a:endParaRPr lang="en-US" sz="2000" dirty="0"/>
          </a:p>
          <a:p>
            <a:r>
              <a:rPr lang="en-US" sz="2000" dirty="0"/>
              <a:t>No important update gets lost</a:t>
            </a:r>
          </a:p>
          <a:p>
            <a:r>
              <a:rPr lang="en-US" sz="2000" dirty="0"/>
              <a:t>Efficient coordination among students, faculty &amp; clubs</a:t>
            </a:r>
          </a:p>
          <a:p>
            <a:r>
              <a:rPr lang="en-US" sz="2000" dirty="0"/>
              <a:t>More attendance in events and opportunities</a:t>
            </a:r>
          </a:p>
          <a:p>
            <a:r>
              <a:rPr lang="en-US" sz="2000" dirty="0"/>
              <a:t>Reduction in stress related to missing deadlines</a:t>
            </a:r>
          </a:p>
          <a:p>
            <a:endParaRPr lang="en-IN" sz="2000" dirty="0"/>
          </a:p>
          <a:p>
            <a:endParaRPr lang="en-IN" dirty="0"/>
          </a:p>
        </p:txBody>
      </p:sp>
    </p:spTree>
    <p:extLst>
      <p:ext uri="{BB962C8B-B14F-4D97-AF65-F5344CB8AC3E}">
        <p14:creationId xmlns:p14="http://schemas.microsoft.com/office/powerpoint/2010/main" val="337302770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alpha val="60000"/>
          </a:schemeClr>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0" y="0"/>
            <a:ext cx="6513470" cy="6621864"/>
          </a:xfrm>
          <a:prstGeom prst="rect">
            <a:avLst/>
          </a:prstGeom>
        </p:spPr>
      </p:pic>
      <p:sp>
        <p:nvSpPr>
          <p:cNvPr id="3" name="Rectangle 2"/>
          <p:cNvSpPr/>
          <p:nvPr/>
        </p:nvSpPr>
        <p:spPr>
          <a:xfrm>
            <a:off x="6913266" y="0"/>
            <a:ext cx="1145512" cy="1914211"/>
          </a:xfrm>
          <a:prstGeom prst="rect">
            <a:avLst/>
          </a:prstGeom>
          <a:solidFill>
            <a:schemeClr val="accent1">
              <a:lumMod val="75000"/>
            </a:schemeClr>
          </a:solidFill>
          <a:ln>
            <a:solidFill>
              <a:schemeClr val="accent1">
                <a:shade val="15000"/>
                <a:alpha val="99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p:cNvSpPr txBox="1"/>
          <p:nvPr/>
        </p:nvSpPr>
        <p:spPr>
          <a:xfrm>
            <a:off x="7184572" y="2110603"/>
            <a:ext cx="4481564" cy="1200329"/>
          </a:xfrm>
          <a:prstGeom prst="rect">
            <a:avLst/>
          </a:prstGeom>
          <a:noFill/>
        </p:spPr>
        <p:txBody>
          <a:bodyPr wrap="square" rtlCol="0">
            <a:spAutoFit/>
          </a:bodyPr>
          <a:lstStyle/>
          <a:p>
            <a:r>
              <a:rPr lang="en-US" sz="7200" b="1" dirty="0">
                <a:latin typeface="Californian FB" panose="0207040306080B030204" pitchFamily="18" charset="0"/>
                <a:cs typeface="Arial" panose="020B0604020202020204" pitchFamily="34" charset="0"/>
              </a:rPr>
              <a:t>Abou</a:t>
            </a:r>
            <a:r>
              <a:rPr lang="en-US" sz="7200" b="1" dirty="0">
                <a:latin typeface="Californian FB" panose="0207040306080B030204" pitchFamily="18" charset="0"/>
              </a:rPr>
              <a:t>t</a:t>
            </a:r>
            <a:endParaRPr lang="en-IN" sz="7200" b="1" dirty="0">
              <a:latin typeface="Californian FB" panose="0207040306080B030204" pitchFamily="18" charset="0"/>
            </a:endParaRPr>
          </a:p>
        </p:txBody>
      </p:sp>
      <p:cxnSp>
        <p:nvCxnSpPr>
          <p:cNvPr id="6" name="Straight Connector 5"/>
          <p:cNvCxnSpPr/>
          <p:nvPr/>
        </p:nvCxnSpPr>
        <p:spPr>
          <a:xfrm>
            <a:off x="6913266" y="3311344"/>
            <a:ext cx="5024176"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6988629" y="3615811"/>
            <a:ext cx="4873450" cy="2862322"/>
          </a:xfrm>
          <a:prstGeom prst="rect">
            <a:avLst/>
          </a:prstGeom>
          <a:noFill/>
        </p:spPr>
        <p:txBody>
          <a:bodyPr wrap="square" rtlCol="0">
            <a:spAutoFit/>
          </a:bodyPr>
          <a:lstStyle/>
          <a:p>
            <a:pPr algn="just"/>
            <a:r>
              <a:rPr lang="en-US" dirty="0"/>
              <a:t>Campus Connection is a mobile app that helps freshers smoothly adapt to college life by connecting them with seniors and professors. It provides a safe, structured space for mentorship, guidance, and reliable information—something existing platforms like WhatsApp or Instagram lack. The app combines social interaction with academic support, making students feel welcomed, confident, and better prepared for their journey.</a:t>
            </a:r>
            <a:endParaRPr lang="en-IN" dirty="0"/>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0">
  <p:cSld>
    <p:bg>
      <p:bgPr>
        <a:solidFill>
          <a:schemeClr val="accent2">
            <a:lumMod val="20000"/>
            <a:lumOff val="80000"/>
            <a:alpha val="60000"/>
          </a:schemeClr>
        </a:solidFill>
        <a:effectLst/>
      </p:bgPr>
    </p:bg>
    <p:spTree>
      <p:nvGrpSpPr>
        <p:cNvPr id="1" name="">
          <a:extLst>
            <a:ext uri="{FF2B5EF4-FFF2-40B4-BE49-F238E27FC236}">
              <a16:creationId xmlns:a16="http://schemas.microsoft.com/office/drawing/2014/main" xmlns="" id="{E2959484-1247-3795-C1B1-01D404633D4F}"/>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xmlns="" id="{7988841E-9F2B-92C9-147D-A3A4853D6144}"/>
              </a:ext>
            </a:extLst>
          </p:cNvPr>
          <p:cNvSpPr txBox="1"/>
          <p:nvPr/>
        </p:nvSpPr>
        <p:spPr>
          <a:xfrm>
            <a:off x="1964267" y="221159"/>
            <a:ext cx="10303933" cy="769441"/>
          </a:xfrm>
          <a:prstGeom prst="rect">
            <a:avLst/>
          </a:prstGeom>
          <a:noFill/>
        </p:spPr>
        <p:txBody>
          <a:bodyPr wrap="square" rtlCol="0">
            <a:spAutoFit/>
          </a:bodyPr>
          <a:lstStyle/>
          <a:p>
            <a:r>
              <a:rPr lang="en-US" sz="3200" b="1" dirty="0">
                <a:latin typeface="Californian FB" panose="0207040306080B030204" pitchFamily="18" charset="0"/>
              </a:rPr>
              <a:t> </a:t>
            </a:r>
            <a:r>
              <a:rPr lang="en-US" sz="4400" b="1" dirty="0">
                <a:latin typeface="Californian FB" panose="0207040306080B030204" pitchFamily="18" charset="0"/>
              </a:rPr>
              <a:t>Problem 04 — Feeling of Isolation</a:t>
            </a:r>
            <a:endParaRPr lang="en-IN" sz="4400" b="1" dirty="0">
              <a:latin typeface="Californian FB" panose="0207040306080B030204" pitchFamily="18" charset="0"/>
            </a:endParaRPr>
          </a:p>
        </p:txBody>
      </p:sp>
      <p:sp>
        <p:nvSpPr>
          <p:cNvPr id="3" name="Rectangle 2">
            <a:extLst>
              <a:ext uri="{FF2B5EF4-FFF2-40B4-BE49-F238E27FC236}">
                <a16:creationId xmlns:a16="http://schemas.microsoft.com/office/drawing/2014/main" xmlns="" id="{1B7B71FB-1108-2621-7CAE-6AED534C3820}"/>
              </a:ext>
            </a:extLst>
          </p:cNvPr>
          <p:cNvSpPr/>
          <p:nvPr/>
        </p:nvSpPr>
        <p:spPr>
          <a:xfrm>
            <a:off x="0" y="0"/>
            <a:ext cx="1049867" cy="1693333"/>
          </a:xfrm>
          <a:prstGeom prst="rect">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Rectangle 3">
            <a:extLst>
              <a:ext uri="{FF2B5EF4-FFF2-40B4-BE49-F238E27FC236}">
                <a16:creationId xmlns:a16="http://schemas.microsoft.com/office/drawing/2014/main" xmlns="" id="{DC155151-7573-2319-348A-B4B763BD1323}"/>
              </a:ext>
            </a:extLst>
          </p:cNvPr>
          <p:cNvSpPr/>
          <p:nvPr/>
        </p:nvSpPr>
        <p:spPr>
          <a:xfrm>
            <a:off x="1049867" y="0"/>
            <a:ext cx="914400" cy="990600"/>
          </a:xfrm>
          <a:prstGeom prst="rect">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5" name="Picture 4">
            <a:extLst>
              <a:ext uri="{FF2B5EF4-FFF2-40B4-BE49-F238E27FC236}">
                <a16:creationId xmlns:a16="http://schemas.microsoft.com/office/drawing/2014/main" xmlns="" id="{C1C4EF7F-45F9-14CD-3041-CBC3BF6947EC}"/>
              </a:ext>
            </a:extLst>
          </p:cNvPr>
          <p:cNvPicPr>
            <a:picLocks noChangeAspect="1"/>
          </p:cNvPicPr>
          <p:nvPr/>
        </p:nvPicPr>
        <p:blipFill>
          <a:blip r:embed="rId2"/>
          <a:stretch>
            <a:fillRect/>
          </a:stretch>
        </p:blipFill>
        <p:spPr>
          <a:xfrm>
            <a:off x="11131204" y="5150972"/>
            <a:ext cx="1060796" cy="1707028"/>
          </a:xfrm>
          <a:prstGeom prst="rect">
            <a:avLst/>
          </a:prstGeom>
        </p:spPr>
      </p:pic>
      <p:pic>
        <p:nvPicPr>
          <p:cNvPr id="6" name="Picture 5">
            <a:extLst>
              <a:ext uri="{FF2B5EF4-FFF2-40B4-BE49-F238E27FC236}">
                <a16:creationId xmlns:a16="http://schemas.microsoft.com/office/drawing/2014/main" xmlns="" id="{FE6B7B5C-4827-2823-8E42-5C3F7B3E1F2C}"/>
              </a:ext>
            </a:extLst>
          </p:cNvPr>
          <p:cNvPicPr>
            <a:picLocks noChangeAspect="1"/>
          </p:cNvPicPr>
          <p:nvPr/>
        </p:nvPicPr>
        <p:blipFill>
          <a:blip r:embed="rId3"/>
          <a:stretch>
            <a:fillRect/>
          </a:stretch>
        </p:blipFill>
        <p:spPr>
          <a:xfrm>
            <a:off x="10204532" y="5852073"/>
            <a:ext cx="926672" cy="1005927"/>
          </a:xfrm>
          <a:prstGeom prst="rect">
            <a:avLst/>
          </a:prstGeom>
        </p:spPr>
      </p:pic>
      <p:sp>
        <p:nvSpPr>
          <p:cNvPr id="7" name="TextBox 6">
            <a:extLst>
              <a:ext uri="{FF2B5EF4-FFF2-40B4-BE49-F238E27FC236}">
                <a16:creationId xmlns:a16="http://schemas.microsoft.com/office/drawing/2014/main" xmlns="" id="{E0279016-FB72-2CF1-A726-BE7F52F0EFDE}"/>
              </a:ext>
            </a:extLst>
          </p:cNvPr>
          <p:cNvSpPr txBox="1"/>
          <p:nvPr/>
        </p:nvSpPr>
        <p:spPr>
          <a:xfrm>
            <a:off x="1507067" y="1391061"/>
            <a:ext cx="8813800" cy="5293757"/>
          </a:xfrm>
          <a:prstGeom prst="rect">
            <a:avLst/>
          </a:prstGeom>
          <a:noFill/>
        </p:spPr>
        <p:txBody>
          <a:bodyPr wrap="square" rtlCol="0">
            <a:spAutoFit/>
          </a:bodyPr>
          <a:lstStyle/>
          <a:p>
            <a:r>
              <a:rPr lang="en-US" sz="2000" b="1" dirty="0"/>
              <a:t>Roots of  Cause:</a:t>
            </a:r>
          </a:p>
          <a:p>
            <a:r>
              <a:rPr lang="en-US" sz="2000" dirty="0"/>
              <a:t>Difficult to make new </a:t>
            </a:r>
            <a:r>
              <a:rPr lang="en-US" sz="2000" dirty="0" err="1"/>
              <a:t>friendsHostel</a:t>
            </a:r>
            <a:r>
              <a:rPr lang="en-US" sz="2000" dirty="0"/>
              <a:t>/campus feels lonely initially</a:t>
            </a:r>
          </a:p>
          <a:p>
            <a:r>
              <a:rPr lang="en-US" sz="2000" dirty="0"/>
              <a:t>No support system emotionally</a:t>
            </a:r>
          </a:p>
          <a:p>
            <a:r>
              <a:rPr lang="en-US" sz="2000" dirty="0"/>
              <a:t>➡ Results: Stress, homesickness, low involvement</a:t>
            </a:r>
          </a:p>
          <a:p>
            <a:endParaRPr lang="en-US" sz="2000" dirty="0"/>
          </a:p>
          <a:p>
            <a:r>
              <a:rPr lang="en-US" sz="2000" b="1" dirty="0"/>
              <a:t>Solutions</a:t>
            </a:r>
            <a:endParaRPr lang="en-US" sz="2000" dirty="0"/>
          </a:p>
          <a:p>
            <a:r>
              <a:rPr lang="en-US" sz="2000" dirty="0"/>
              <a:t>Buddy system: Matching freshers with supportive peers/seniors</a:t>
            </a:r>
          </a:p>
          <a:p>
            <a:r>
              <a:rPr lang="en-US" sz="2000" dirty="0"/>
              <a:t>Frequent social mixers, sports &amp; cultural events</a:t>
            </a:r>
          </a:p>
          <a:p>
            <a:r>
              <a:rPr lang="en-US" sz="2000" dirty="0"/>
              <a:t>Mental health support: counseling, open talk circles</a:t>
            </a:r>
          </a:p>
          <a:p>
            <a:r>
              <a:rPr lang="en-US" sz="2000" dirty="0"/>
              <a:t>Communities based on hobbies, language, region</a:t>
            </a:r>
          </a:p>
          <a:p>
            <a:endParaRPr lang="en-US" sz="2000" dirty="0"/>
          </a:p>
          <a:p>
            <a:r>
              <a:rPr lang="en-US" sz="2000" b="1" dirty="0"/>
              <a:t>Positive Impacts</a:t>
            </a:r>
            <a:endParaRPr lang="en-US" sz="2000" dirty="0"/>
          </a:p>
          <a:p>
            <a:r>
              <a:rPr lang="en-US" sz="2000" dirty="0"/>
              <a:t>Strong friendships &amp; emotional well-being</a:t>
            </a:r>
          </a:p>
          <a:p>
            <a:r>
              <a:rPr lang="en-US" sz="2000" dirty="0"/>
              <a:t>Increased campus involvement and enthusiasm</a:t>
            </a:r>
          </a:p>
          <a:p>
            <a:r>
              <a:rPr lang="en-US" sz="2000" dirty="0"/>
              <a:t>Lower homesickness, anxiety, depression</a:t>
            </a:r>
          </a:p>
          <a:p>
            <a:r>
              <a:rPr lang="en-US" sz="2000" dirty="0"/>
              <a:t>Sense of belonging + happier college life</a:t>
            </a:r>
          </a:p>
          <a:p>
            <a:endParaRPr lang="en-IN" dirty="0"/>
          </a:p>
        </p:txBody>
      </p:sp>
    </p:spTree>
    <p:extLst>
      <p:ext uri="{BB962C8B-B14F-4D97-AF65-F5344CB8AC3E}">
        <p14:creationId xmlns:p14="http://schemas.microsoft.com/office/powerpoint/2010/main" val="384227807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alpha val="60000"/>
          </a:schemeClr>
        </a:solidFill>
        <a:effectLst/>
      </p:bgPr>
    </p:bg>
    <p:spTree>
      <p:nvGrpSpPr>
        <p:cNvPr id="1" name=""/>
        <p:cNvGrpSpPr/>
        <p:nvPr/>
      </p:nvGrpSpPr>
      <p:grpSpPr>
        <a:xfrm>
          <a:off x="0" y="0"/>
          <a:ext cx="0" cy="0"/>
          <a:chOff x="0" y="0"/>
          <a:chExt cx="0" cy="0"/>
        </a:xfrm>
      </p:grpSpPr>
      <p:sp>
        <p:nvSpPr>
          <p:cNvPr id="2" name="Rectangle 1"/>
          <p:cNvSpPr/>
          <p:nvPr/>
        </p:nvSpPr>
        <p:spPr>
          <a:xfrm>
            <a:off x="0" y="0"/>
            <a:ext cx="627797" cy="2062264"/>
          </a:xfrm>
          <a:prstGeom prst="rect">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p:cNvSpPr/>
          <p:nvPr/>
        </p:nvSpPr>
        <p:spPr>
          <a:xfrm>
            <a:off x="11564203" y="0"/>
            <a:ext cx="627797" cy="2062264"/>
          </a:xfrm>
          <a:prstGeom prst="rect">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Rectangle 3"/>
          <p:cNvSpPr/>
          <p:nvPr/>
        </p:nvSpPr>
        <p:spPr>
          <a:xfrm>
            <a:off x="627797" y="-1"/>
            <a:ext cx="586854" cy="1255595"/>
          </a:xfrm>
          <a:prstGeom prst="rect">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p:cNvSpPr/>
          <p:nvPr/>
        </p:nvSpPr>
        <p:spPr>
          <a:xfrm>
            <a:off x="10901343" y="1"/>
            <a:ext cx="662860" cy="1255594"/>
          </a:xfrm>
          <a:prstGeom prst="rect">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p:cNvSpPr txBox="1"/>
          <p:nvPr/>
        </p:nvSpPr>
        <p:spPr>
          <a:xfrm>
            <a:off x="3884942" y="655091"/>
            <a:ext cx="5830110" cy="1015663"/>
          </a:xfrm>
          <a:prstGeom prst="rect">
            <a:avLst/>
          </a:prstGeom>
          <a:noFill/>
        </p:spPr>
        <p:txBody>
          <a:bodyPr wrap="square" rtlCol="0">
            <a:spAutoFit/>
          </a:bodyPr>
          <a:lstStyle/>
          <a:p>
            <a:r>
              <a:rPr lang="en-IN" sz="6000" b="1" dirty="0">
                <a:latin typeface="Californian FB" panose="0207040306080B030204" pitchFamily="18" charset="0"/>
              </a:rPr>
              <a:t>Conclusion</a:t>
            </a:r>
          </a:p>
        </p:txBody>
      </p:sp>
      <p:sp>
        <p:nvSpPr>
          <p:cNvPr id="8" name="TextBox 7"/>
          <p:cNvSpPr txBox="1"/>
          <p:nvPr/>
        </p:nvSpPr>
        <p:spPr>
          <a:xfrm>
            <a:off x="1719618" y="2210413"/>
            <a:ext cx="8282037" cy="2862322"/>
          </a:xfrm>
          <a:prstGeom prst="rect">
            <a:avLst/>
          </a:prstGeom>
          <a:noFill/>
        </p:spPr>
        <p:txBody>
          <a:bodyPr wrap="square" rtlCol="0">
            <a:spAutoFit/>
          </a:bodyPr>
          <a:lstStyle/>
          <a:p>
            <a:pPr marL="285750" indent="-285750">
              <a:buFont typeface="Arial" panose="020B0604020202020204" pitchFamily="34" charset="0"/>
              <a:buChar char="•"/>
            </a:pPr>
            <a:r>
              <a:rPr lang="en-US" sz="2000" dirty="0"/>
              <a:t>College is not just about academics—it’s about growth, opportunities, and guidance and the current gaps leave students confused, disconnected, and underprepared.</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Through design thinking research &amp; insights, we identified clear pain points and opportunities and provided solutions for the same.</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By implementing this solution, colleges can create an environment where students feel supported, connected, and future-ready.</a:t>
            </a:r>
            <a:endParaRPr lang="en-IN" sz="2000" dirty="0"/>
          </a:p>
        </p:txBody>
      </p:sp>
      <p:sp>
        <p:nvSpPr>
          <p:cNvPr id="9" name="Rectangle 8"/>
          <p:cNvSpPr/>
          <p:nvPr/>
        </p:nvSpPr>
        <p:spPr>
          <a:xfrm>
            <a:off x="0" y="4795736"/>
            <a:ext cx="627797" cy="2062264"/>
          </a:xfrm>
          <a:prstGeom prst="rect">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p:cNvSpPr/>
          <p:nvPr/>
        </p:nvSpPr>
        <p:spPr>
          <a:xfrm>
            <a:off x="627797" y="5527343"/>
            <a:ext cx="586854" cy="1330657"/>
          </a:xfrm>
          <a:prstGeom prst="rect">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Rectangle 10"/>
          <p:cNvSpPr/>
          <p:nvPr/>
        </p:nvSpPr>
        <p:spPr>
          <a:xfrm>
            <a:off x="11564203" y="4795736"/>
            <a:ext cx="627796" cy="2062264"/>
          </a:xfrm>
          <a:prstGeom prst="rect">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p:cNvSpPr/>
          <p:nvPr/>
        </p:nvSpPr>
        <p:spPr>
          <a:xfrm>
            <a:off x="10901343" y="5527343"/>
            <a:ext cx="662860" cy="1330657"/>
          </a:xfrm>
          <a:prstGeom prst="rect">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transition spd="slow">
    <p:push dir="u"/>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alpha val="60000"/>
          </a:schemeClr>
        </a:solidFill>
        <a:effectLst/>
      </p:bgPr>
    </p:bg>
    <p:spTree>
      <p:nvGrpSpPr>
        <p:cNvPr id="1" name=""/>
        <p:cNvGrpSpPr/>
        <p:nvPr/>
      </p:nvGrpSpPr>
      <p:grpSpPr>
        <a:xfrm>
          <a:off x="0" y="0"/>
          <a:ext cx="0" cy="0"/>
          <a:chOff x="0" y="0"/>
          <a:chExt cx="0" cy="0"/>
        </a:xfrm>
      </p:grpSpPr>
      <p:sp>
        <p:nvSpPr>
          <p:cNvPr id="2" name="Rectangle 1"/>
          <p:cNvSpPr/>
          <p:nvPr/>
        </p:nvSpPr>
        <p:spPr>
          <a:xfrm>
            <a:off x="0" y="0"/>
            <a:ext cx="894945" cy="1964987"/>
          </a:xfrm>
          <a:prstGeom prst="rect">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p:cNvSpPr/>
          <p:nvPr/>
        </p:nvSpPr>
        <p:spPr>
          <a:xfrm>
            <a:off x="894945" y="0"/>
            <a:ext cx="768485" cy="1653702"/>
          </a:xfrm>
          <a:prstGeom prst="rect">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Rectangle 3"/>
          <p:cNvSpPr/>
          <p:nvPr/>
        </p:nvSpPr>
        <p:spPr>
          <a:xfrm>
            <a:off x="11297055" y="4893013"/>
            <a:ext cx="894945" cy="1964987"/>
          </a:xfrm>
          <a:prstGeom prst="rect">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p:cNvSpPr/>
          <p:nvPr/>
        </p:nvSpPr>
        <p:spPr>
          <a:xfrm>
            <a:off x="10528570" y="5204298"/>
            <a:ext cx="768485" cy="1653702"/>
          </a:xfrm>
          <a:prstGeom prst="rect">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p:cNvSpPr txBox="1"/>
          <p:nvPr/>
        </p:nvSpPr>
        <p:spPr>
          <a:xfrm>
            <a:off x="1760707" y="1653837"/>
            <a:ext cx="8307421" cy="3785652"/>
          </a:xfrm>
          <a:prstGeom prst="rect">
            <a:avLst/>
          </a:prstGeom>
          <a:noFill/>
        </p:spPr>
        <p:txBody>
          <a:bodyPr wrap="square" rtlCol="0">
            <a:spAutoFit/>
          </a:bodyPr>
          <a:lstStyle/>
          <a:p>
            <a:pPr algn="ctr"/>
            <a:r>
              <a:rPr lang="en-IN" sz="12000" b="1" dirty="0">
                <a:solidFill>
                  <a:schemeClr val="accent1">
                    <a:lumMod val="50000"/>
                  </a:schemeClr>
                </a:solidFill>
                <a:latin typeface="Californian FB" panose="0207040306080B030204" pitchFamily="18" charset="0"/>
              </a:rPr>
              <a:t>Thank</a:t>
            </a:r>
          </a:p>
          <a:p>
            <a:pPr algn="ctr"/>
            <a:r>
              <a:rPr lang="en-IN" sz="12000" b="1" dirty="0">
                <a:solidFill>
                  <a:schemeClr val="accent1">
                    <a:lumMod val="50000"/>
                  </a:schemeClr>
                </a:solidFill>
                <a:latin typeface="Californian FB" panose="0207040306080B030204" pitchFamily="18" charset="0"/>
              </a:rPr>
              <a:t> You !</a:t>
            </a:r>
          </a:p>
        </p:txBody>
      </p:sp>
      <p:sp>
        <p:nvSpPr>
          <p:cNvPr id="5" name="Text Box 4"/>
          <p:cNvSpPr txBox="1"/>
          <p:nvPr/>
        </p:nvSpPr>
        <p:spPr>
          <a:xfrm>
            <a:off x="0" y="6089650"/>
            <a:ext cx="5580380" cy="430887"/>
          </a:xfrm>
          <a:prstGeom prst="rect">
            <a:avLst/>
          </a:prstGeom>
          <a:noFill/>
        </p:spPr>
        <p:txBody>
          <a:bodyPr wrap="square" rtlCol="0">
            <a:spAutoFit/>
          </a:bodyPr>
          <a:lstStyle/>
          <a:p>
            <a:endParaRPr lang="en-US" sz="2200" b="1" dirty="0"/>
          </a:p>
        </p:txBody>
      </p:sp>
    </p:spTree>
  </p:cSld>
  <p:clrMapOvr>
    <a:masterClrMapping/>
  </p:clrMapOvr>
  <p:transition spd="slow">
    <p:push dir="u"/>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alpha val="60000"/>
          </a:schemeClr>
        </a:solidFill>
        <a:effectLst/>
      </p:bgPr>
    </p:bg>
    <p:spTree>
      <p:nvGrpSpPr>
        <p:cNvPr id="1" name=""/>
        <p:cNvGrpSpPr/>
        <p:nvPr/>
      </p:nvGrpSpPr>
      <p:grpSpPr>
        <a:xfrm>
          <a:off x="0" y="0"/>
          <a:ext cx="0" cy="0"/>
          <a:chOff x="0" y="0"/>
          <a:chExt cx="0" cy="0"/>
        </a:xfrm>
      </p:grpSpPr>
      <p:sp>
        <p:nvSpPr>
          <p:cNvPr id="3" name="AutoShape 4" descr="5 Reasons You Should Consider a UK Transfer Programme - The Global Scholars"/>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IN"/>
          </a:p>
        </p:txBody>
      </p:sp>
      <p:pic>
        <p:nvPicPr>
          <p:cNvPr id="4" name="Picture 3"/>
          <p:cNvPicPr>
            <a:picLocks noChangeAspect="1"/>
          </p:cNvPicPr>
          <p:nvPr/>
        </p:nvPicPr>
        <p:blipFill>
          <a:blip r:embed="rId2"/>
          <a:stretch>
            <a:fillRect/>
          </a:stretch>
        </p:blipFill>
        <p:spPr>
          <a:xfrm>
            <a:off x="0" y="1152048"/>
            <a:ext cx="6827520" cy="4553903"/>
          </a:xfrm>
          <a:prstGeom prst="rect">
            <a:avLst/>
          </a:prstGeom>
        </p:spPr>
      </p:pic>
      <p:sp>
        <p:nvSpPr>
          <p:cNvPr id="7" name="TextBox 6"/>
          <p:cNvSpPr txBox="1"/>
          <p:nvPr/>
        </p:nvSpPr>
        <p:spPr>
          <a:xfrm>
            <a:off x="7363792" y="372863"/>
            <a:ext cx="3537020" cy="1200329"/>
          </a:xfrm>
          <a:prstGeom prst="rect">
            <a:avLst/>
          </a:prstGeom>
          <a:noFill/>
        </p:spPr>
        <p:txBody>
          <a:bodyPr wrap="square" rtlCol="0">
            <a:spAutoFit/>
          </a:bodyPr>
          <a:lstStyle/>
          <a:p>
            <a:r>
              <a:rPr lang="en-US" sz="7200" dirty="0">
                <a:latin typeface="Californian FB" panose="0207040306080B030204" pitchFamily="18" charset="0"/>
              </a:rPr>
              <a:t>Vision</a:t>
            </a:r>
            <a:endParaRPr lang="en-IN" sz="7200" dirty="0">
              <a:latin typeface="Californian FB" panose="0207040306080B030204" pitchFamily="18" charset="0"/>
            </a:endParaRPr>
          </a:p>
        </p:txBody>
      </p:sp>
      <p:sp>
        <p:nvSpPr>
          <p:cNvPr id="8" name="TextBox 7"/>
          <p:cNvSpPr txBox="1"/>
          <p:nvPr/>
        </p:nvSpPr>
        <p:spPr>
          <a:xfrm>
            <a:off x="7363792" y="1695922"/>
            <a:ext cx="4320791" cy="923330"/>
          </a:xfrm>
          <a:prstGeom prst="rect">
            <a:avLst/>
          </a:prstGeom>
          <a:noFill/>
        </p:spPr>
        <p:txBody>
          <a:bodyPr wrap="square" rtlCol="0">
            <a:spAutoFit/>
          </a:bodyPr>
          <a:lstStyle/>
          <a:p>
            <a:pPr algn="just"/>
            <a:r>
              <a:rPr lang="en-US" dirty="0"/>
              <a:t>To make the transition from school to college smooth, confident, and supportive for every fresher</a:t>
            </a:r>
            <a:endParaRPr lang="en-IN" dirty="0"/>
          </a:p>
        </p:txBody>
      </p:sp>
      <p:sp>
        <p:nvSpPr>
          <p:cNvPr id="9" name="TextBox 8"/>
          <p:cNvSpPr txBox="1"/>
          <p:nvPr/>
        </p:nvSpPr>
        <p:spPr>
          <a:xfrm>
            <a:off x="7363792" y="2981235"/>
            <a:ext cx="3255666" cy="1200329"/>
          </a:xfrm>
          <a:prstGeom prst="rect">
            <a:avLst/>
          </a:prstGeom>
          <a:noFill/>
        </p:spPr>
        <p:txBody>
          <a:bodyPr wrap="square" rtlCol="0">
            <a:spAutoFit/>
          </a:bodyPr>
          <a:lstStyle/>
          <a:p>
            <a:r>
              <a:rPr lang="en-US" sz="7200" dirty="0">
                <a:latin typeface="Californian FB" panose="0207040306080B030204" pitchFamily="18" charset="0"/>
              </a:rPr>
              <a:t>Mission</a:t>
            </a:r>
            <a:endParaRPr lang="en-IN" sz="7200" dirty="0">
              <a:latin typeface="Californian FB" panose="0207040306080B030204" pitchFamily="18" charset="0"/>
            </a:endParaRPr>
          </a:p>
        </p:txBody>
      </p:sp>
      <p:sp>
        <p:nvSpPr>
          <p:cNvPr id="10" name="TextBox 9"/>
          <p:cNvSpPr txBox="1"/>
          <p:nvPr/>
        </p:nvSpPr>
        <p:spPr>
          <a:xfrm>
            <a:off x="7363792" y="4304294"/>
            <a:ext cx="4441372" cy="2308324"/>
          </a:xfrm>
          <a:prstGeom prst="rect">
            <a:avLst/>
          </a:prstGeom>
          <a:noFill/>
        </p:spPr>
        <p:txBody>
          <a:bodyPr wrap="square" rtlCol="0">
            <a:spAutoFit/>
          </a:bodyPr>
          <a:lstStyle/>
          <a:p>
            <a:pPr algn="just"/>
            <a:r>
              <a:rPr lang="en-US" dirty="0"/>
              <a:t>To provide personalized mentorship by connecting students with seniors and professors.</a:t>
            </a:r>
          </a:p>
          <a:p>
            <a:pPr algn="just"/>
            <a:r>
              <a:rPr lang="en-US" dirty="0"/>
              <a:t>To offer verified academic and campus related information in one trusted place.</a:t>
            </a:r>
          </a:p>
          <a:p>
            <a:pPr algn="just"/>
            <a:r>
              <a:rPr lang="en-US" dirty="0"/>
              <a:t>To create a community of guidance, growth, and collaboration for students.</a:t>
            </a:r>
          </a:p>
          <a:p>
            <a:pPr algn="just"/>
            <a:endParaRPr lang="en-IN" dirty="0"/>
          </a:p>
        </p:txBody>
      </p:sp>
    </p:spTree>
  </p:cSld>
  <p:clrMapOvr>
    <a:masterClrMapping/>
  </p:clrMapOvr>
  <p:transition spd="slow">
    <p:push dir="u"/>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alpha val="60000"/>
          </a:schemeClr>
        </a:solidFill>
        <a:effectLst/>
      </p:bgPr>
    </p:bg>
    <p:spTree>
      <p:nvGrpSpPr>
        <p:cNvPr id="1" name=""/>
        <p:cNvGrpSpPr/>
        <p:nvPr/>
      </p:nvGrpSpPr>
      <p:grpSpPr>
        <a:xfrm>
          <a:off x="0" y="0"/>
          <a:ext cx="0" cy="0"/>
          <a:chOff x="0" y="0"/>
          <a:chExt cx="0" cy="0"/>
        </a:xfrm>
      </p:grpSpPr>
      <p:sp>
        <p:nvSpPr>
          <p:cNvPr id="2" name="TextBox 1"/>
          <p:cNvSpPr txBox="1"/>
          <p:nvPr/>
        </p:nvSpPr>
        <p:spPr>
          <a:xfrm>
            <a:off x="1809405" y="273939"/>
            <a:ext cx="8830827" cy="923330"/>
          </a:xfrm>
          <a:prstGeom prst="rect">
            <a:avLst/>
          </a:prstGeom>
          <a:noFill/>
        </p:spPr>
        <p:txBody>
          <a:bodyPr wrap="square" rtlCol="0">
            <a:spAutoFit/>
          </a:bodyPr>
          <a:lstStyle/>
          <a:p>
            <a:pPr algn="ctr"/>
            <a:r>
              <a:rPr lang="en-IN" sz="5400" b="1" dirty="0">
                <a:latin typeface="Californian FB" panose="0207040306080B030204" pitchFamily="18" charset="0"/>
              </a:rPr>
              <a:t>Why this innovation?</a:t>
            </a:r>
          </a:p>
        </p:txBody>
      </p:sp>
      <p:pic>
        <p:nvPicPr>
          <p:cNvPr id="4" name="Graphic 3" descr="Sad face with solid fill with solid fill"/>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11171739" y="2904565"/>
            <a:ext cx="773723" cy="773723"/>
          </a:xfrm>
          <a:prstGeom prst="rect">
            <a:avLst/>
          </a:prstGeom>
        </p:spPr>
      </p:pic>
      <p:sp>
        <p:nvSpPr>
          <p:cNvPr id="9" name="Freeform: Shape 8"/>
          <p:cNvSpPr/>
          <p:nvPr/>
        </p:nvSpPr>
        <p:spPr>
          <a:xfrm rot="10800000">
            <a:off x="5785124" y="2874073"/>
            <a:ext cx="5222631" cy="924448"/>
          </a:xfrm>
          <a:custGeom>
            <a:avLst/>
            <a:gdLst>
              <a:gd name="connsiteX0" fmla="*/ 4481565 w 5222631"/>
              <a:gd name="connsiteY0" fmla="*/ 0 h 924448"/>
              <a:gd name="connsiteX1" fmla="*/ 5222631 w 5222631"/>
              <a:gd name="connsiteY1" fmla="*/ 462224 h 924448"/>
              <a:gd name="connsiteX2" fmla="*/ 4481565 w 5222631"/>
              <a:gd name="connsiteY2" fmla="*/ 924448 h 924448"/>
              <a:gd name="connsiteX3" fmla="*/ 4481565 w 5222631"/>
              <a:gd name="connsiteY3" fmla="*/ 913628 h 924448"/>
              <a:gd name="connsiteX4" fmla="*/ 4427970 w 5222631"/>
              <a:gd name="connsiteY4" fmla="*/ 924448 h 924448"/>
              <a:gd name="connsiteX5" fmla="*/ 154078 w 5222631"/>
              <a:gd name="connsiteY5" fmla="*/ 924448 h 924448"/>
              <a:gd name="connsiteX6" fmla="*/ 0 w 5222631"/>
              <a:gd name="connsiteY6" fmla="*/ 770370 h 924448"/>
              <a:gd name="connsiteX7" fmla="*/ 0 w 5222631"/>
              <a:gd name="connsiteY7" fmla="*/ 154079 h 924448"/>
              <a:gd name="connsiteX8" fmla="*/ 154078 w 5222631"/>
              <a:gd name="connsiteY8" fmla="*/ 1 h 924448"/>
              <a:gd name="connsiteX9" fmla="*/ 4427970 w 5222631"/>
              <a:gd name="connsiteY9" fmla="*/ 1 h 924448"/>
              <a:gd name="connsiteX10" fmla="*/ 4481565 w 5222631"/>
              <a:gd name="connsiteY10" fmla="*/ 10821 h 924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22631" h="924448">
                <a:moveTo>
                  <a:pt x="4481565" y="0"/>
                </a:moveTo>
                <a:lnTo>
                  <a:pt x="5222631" y="462224"/>
                </a:lnTo>
                <a:lnTo>
                  <a:pt x="4481565" y="924448"/>
                </a:lnTo>
                <a:lnTo>
                  <a:pt x="4481565" y="913628"/>
                </a:lnTo>
                <a:lnTo>
                  <a:pt x="4427970" y="924448"/>
                </a:lnTo>
                <a:lnTo>
                  <a:pt x="154078" y="924448"/>
                </a:lnTo>
                <a:cubicBezTo>
                  <a:pt x="68983" y="924448"/>
                  <a:pt x="0" y="855465"/>
                  <a:pt x="0" y="770370"/>
                </a:cubicBezTo>
                <a:lnTo>
                  <a:pt x="0" y="154079"/>
                </a:lnTo>
                <a:cubicBezTo>
                  <a:pt x="0" y="68984"/>
                  <a:pt x="68983" y="1"/>
                  <a:pt x="154078" y="1"/>
                </a:cubicBezTo>
                <a:lnTo>
                  <a:pt x="4427970" y="1"/>
                </a:lnTo>
                <a:lnTo>
                  <a:pt x="4481565" y="10821"/>
                </a:lnTo>
                <a:close/>
              </a:path>
            </a:pathLst>
          </a:cu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sz="2000" dirty="0">
              <a:solidFill>
                <a:schemeClr val="tx1"/>
              </a:solidFill>
            </a:endParaRPr>
          </a:p>
        </p:txBody>
      </p:sp>
      <p:sp>
        <p:nvSpPr>
          <p:cNvPr id="10" name="Freeform: Shape 9"/>
          <p:cNvSpPr/>
          <p:nvPr/>
        </p:nvSpPr>
        <p:spPr>
          <a:xfrm>
            <a:off x="1266088" y="1757904"/>
            <a:ext cx="5222631" cy="924448"/>
          </a:xfrm>
          <a:custGeom>
            <a:avLst/>
            <a:gdLst>
              <a:gd name="connsiteX0" fmla="*/ 4481565 w 5222631"/>
              <a:gd name="connsiteY0" fmla="*/ 0 h 924448"/>
              <a:gd name="connsiteX1" fmla="*/ 5222631 w 5222631"/>
              <a:gd name="connsiteY1" fmla="*/ 462224 h 924448"/>
              <a:gd name="connsiteX2" fmla="*/ 4481565 w 5222631"/>
              <a:gd name="connsiteY2" fmla="*/ 924448 h 924448"/>
              <a:gd name="connsiteX3" fmla="*/ 4481565 w 5222631"/>
              <a:gd name="connsiteY3" fmla="*/ 913628 h 924448"/>
              <a:gd name="connsiteX4" fmla="*/ 4427970 w 5222631"/>
              <a:gd name="connsiteY4" fmla="*/ 924448 h 924448"/>
              <a:gd name="connsiteX5" fmla="*/ 154078 w 5222631"/>
              <a:gd name="connsiteY5" fmla="*/ 924448 h 924448"/>
              <a:gd name="connsiteX6" fmla="*/ 0 w 5222631"/>
              <a:gd name="connsiteY6" fmla="*/ 770370 h 924448"/>
              <a:gd name="connsiteX7" fmla="*/ 0 w 5222631"/>
              <a:gd name="connsiteY7" fmla="*/ 154079 h 924448"/>
              <a:gd name="connsiteX8" fmla="*/ 154078 w 5222631"/>
              <a:gd name="connsiteY8" fmla="*/ 1 h 924448"/>
              <a:gd name="connsiteX9" fmla="*/ 4427970 w 5222631"/>
              <a:gd name="connsiteY9" fmla="*/ 1 h 924448"/>
              <a:gd name="connsiteX10" fmla="*/ 4481565 w 5222631"/>
              <a:gd name="connsiteY10" fmla="*/ 10821 h 924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22631" h="924448">
                <a:moveTo>
                  <a:pt x="4481565" y="0"/>
                </a:moveTo>
                <a:lnTo>
                  <a:pt x="5222631" y="462224"/>
                </a:lnTo>
                <a:lnTo>
                  <a:pt x="4481565" y="924448"/>
                </a:lnTo>
                <a:lnTo>
                  <a:pt x="4481565" y="913628"/>
                </a:lnTo>
                <a:lnTo>
                  <a:pt x="4427970" y="924448"/>
                </a:lnTo>
                <a:lnTo>
                  <a:pt x="154078" y="924448"/>
                </a:lnTo>
                <a:cubicBezTo>
                  <a:pt x="68983" y="924448"/>
                  <a:pt x="0" y="855465"/>
                  <a:pt x="0" y="770370"/>
                </a:cubicBezTo>
                <a:lnTo>
                  <a:pt x="0" y="154079"/>
                </a:lnTo>
                <a:cubicBezTo>
                  <a:pt x="0" y="68984"/>
                  <a:pt x="68983" y="1"/>
                  <a:pt x="154078" y="1"/>
                </a:cubicBezTo>
                <a:lnTo>
                  <a:pt x="4427970" y="1"/>
                </a:lnTo>
                <a:lnTo>
                  <a:pt x="4481565" y="10821"/>
                </a:lnTo>
                <a:close/>
              </a:path>
            </a:pathLst>
          </a:cu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r>
              <a:rPr lang="en-US" dirty="0">
                <a:solidFill>
                  <a:schemeClr val="tx1"/>
                </a:solidFill>
              </a:rPr>
              <a:t>No structured way to connect with seniors or professors.</a:t>
            </a:r>
            <a:endParaRPr lang="en-IN" dirty="0">
              <a:solidFill>
                <a:schemeClr val="tx1"/>
              </a:solidFill>
            </a:endParaRPr>
          </a:p>
        </p:txBody>
      </p:sp>
      <p:sp>
        <p:nvSpPr>
          <p:cNvPr id="11" name="Freeform: Shape 10"/>
          <p:cNvSpPr/>
          <p:nvPr/>
        </p:nvSpPr>
        <p:spPr>
          <a:xfrm rot="10800000">
            <a:off x="5785123" y="5011240"/>
            <a:ext cx="5222631" cy="924448"/>
          </a:xfrm>
          <a:custGeom>
            <a:avLst/>
            <a:gdLst>
              <a:gd name="connsiteX0" fmla="*/ 4481565 w 5222631"/>
              <a:gd name="connsiteY0" fmla="*/ 0 h 924448"/>
              <a:gd name="connsiteX1" fmla="*/ 5222631 w 5222631"/>
              <a:gd name="connsiteY1" fmla="*/ 462224 h 924448"/>
              <a:gd name="connsiteX2" fmla="*/ 4481565 w 5222631"/>
              <a:gd name="connsiteY2" fmla="*/ 924448 h 924448"/>
              <a:gd name="connsiteX3" fmla="*/ 4481565 w 5222631"/>
              <a:gd name="connsiteY3" fmla="*/ 913628 h 924448"/>
              <a:gd name="connsiteX4" fmla="*/ 4427970 w 5222631"/>
              <a:gd name="connsiteY4" fmla="*/ 924448 h 924448"/>
              <a:gd name="connsiteX5" fmla="*/ 154078 w 5222631"/>
              <a:gd name="connsiteY5" fmla="*/ 924448 h 924448"/>
              <a:gd name="connsiteX6" fmla="*/ 0 w 5222631"/>
              <a:gd name="connsiteY6" fmla="*/ 770370 h 924448"/>
              <a:gd name="connsiteX7" fmla="*/ 0 w 5222631"/>
              <a:gd name="connsiteY7" fmla="*/ 154079 h 924448"/>
              <a:gd name="connsiteX8" fmla="*/ 154078 w 5222631"/>
              <a:gd name="connsiteY8" fmla="*/ 1 h 924448"/>
              <a:gd name="connsiteX9" fmla="*/ 4427970 w 5222631"/>
              <a:gd name="connsiteY9" fmla="*/ 1 h 924448"/>
              <a:gd name="connsiteX10" fmla="*/ 4481565 w 5222631"/>
              <a:gd name="connsiteY10" fmla="*/ 10821 h 924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22631" h="924448">
                <a:moveTo>
                  <a:pt x="4481565" y="0"/>
                </a:moveTo>
                <a:lnTo>
                  <a:pt x="5222631" y="462224"/>
                </a:lnTo>
                <a:lnTo>
                  <a:pt x="4481565" y="924448"/>
                </a:lnTo>
                <a:lnTo>
                  <a:pt x="4481565" y="913628"/>
                </a:lnTo>
                <a:lnTo>
                  <a:pt x="4427970" y="924448"/>
                </a:lnTo>
                <a:lnTo>
                  <a:pt x="154078" y="924448"/>
                </a:lnTo>
                <a:cubicBezTo>
                  <a:pt x="68983" y="924448"/>
                  <a:pt x="0" y="855465"/>
                  <a:pt x="0" y="770370"/>
                </a:cubicBezTo>
                <a:lnTo>
                  <a:pt x="0" y="154079"/>
                </a:lnTo>
                <a:cubicBezTo>
                  <a:pt x="0" y="68984"/>
                  <a:pt x="68983" y="1"/>
                  <a:pt x="154078" y="1"/>
                </a:cubicBezTo>
                <a:lnTo>
                  <a:pt x="4427970" y="1"/>
                </a:lnTo>
                <a:lnTo>
                  <a:pt x="4481565" y="10821"/>
                </a:lnTo>
                <a:close/>
              </a:path>
            </a:pathLst>
          </a:cu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solidFill>
                <a:schemeClr val="tx1"/>
              </a:solidFill>
            </a:endParaRPr>
          </a:p>
        </p:txBody>
      </p:sp>
      <p:sp>
        <p:nvSpPr>
          <p:cNvPr id="12" name="Freeform: Shape 11"/>
          <p:cNvSpPr/>
          <p:nvPr/>
        </p:nvSpPr>
        <p:spPr>
          <a:xfrm>
            <a:off x="1266087" y="3996463"/>
            <a:ext cx="5222631" cy="924448"/>
          </a:xfrm>
          <a:custGeom>
            <a:avLst/>
            <a:gdLst>
              <a:gd name="connsiteX0" fmla="*/ 4481565 w 5222631"/>
              <a:gd name="connsiteY0" fmla="*/ 0 h 924448"/>
              <a:gd name="connsiteX1" fmla="*/ 5222631 w 5222631"/>
              <a:gd name="connsiteY1" fmla="*/ 462224 h 924448"/>
              <a:gd name="connsiteX2" fmla="*/ 4481565 w 5222631"/>
              <a:gd name="connsiteY2" fmla="*/ 924448 h 924448"/>
              <a:gd name="connsiteX3" fmla="*/ 4481565 w 5222631"/>
              <a:gd name="connsiteY3" fmla="*/ 913628 h 924448"/>
              <a:gd name="connsiteX4" fmla="*/ 4427970 w 5222631"/>
              <a:gd name="connsiteY4" fmla="*/ 924448 h 924448"/>
              <a:gd name="connsiteX5" fmla="*/ 154078 w 5222631"/>
              <a:gd name="connsiteY5" fmla="*/ 924448 h 924448"/>
              <a:gd name="connsiteX6" fmla="*/ 0 w 5222631"/>
              <a:gd name="connsiteY6" fmla="*/ 770370 h 924448"/>
              <a:gd name="connsiteX7" fmla="*/ 0 w 5222631"/>
              <a:gd name="connsiteY7" fmla="*/ 154079 h 924448"/>
              <a:gd name="connsiteX8" fmla="*/ 154078 w 5222631"/>
              <a:gd name="connsiteY8" fmla="*/ 1 h 924448"/>
              <a:gd name="connsiteX9" fmla="*/ 4427970 w 5222631"/>
              <a:gd name="connsiteY9" fmla="*/ 1 h 924448"/>
              <a:gd name="connsiteX10" fmla="*/ 4481565 w 5222631"/>
              <a:gd name="connsiteY10" fmla="*/ 10821 h 924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22631" h="924448">
                <a:moveTo>
                  <a:pt x="4481565" y="0"/>
                </a:moveTo>
                <a:lnTo>
                  <a:pt x="5222631" y="462224"/>
                </a:lnTo>
                <a:lnTo>
                  <a:pt x="4481565" y="924448"/>
                </a:lnTo>
                <a:lnTo>
                  <a:pt x="4481565" y="913628"/>
                </a:lnTo>
                <a:lnTo>
                  <a:pt x="4427970" y="924448"/>
                </a:lnTo>
                <a:lnTo>
                  <a:pt x="154078" y="924448"/>
                </a:lnTo>
                <a:cubicBezTo>
                  <a:pt x="68983" y="924448"/>
                  <a:pt x="0" y="855465"/>
                  <a:pt x="0" y="770370"/>
                </a:cubicBezTo>
                <a:lnTo>
                  <a:pt x="0" y="154079"/>
                </a:lnTo>
                <a:cubicBezTo>
                  <a:pt x="0" y="68984"/>
                  <a:pt x="68983" y="1"/>
                  <a:pt x="154078" y="1"/>
                </a:cubicBezTo>
                <a:lnTo>
                  <a:pt x="4427970" y="1"/>
                </a:lnTo>
                <a:lnTo>
                  <a:pt x="4481565" y="10821"/>
                </a:lnTo>
                <a:close/>
              </a:path>
            </a:pathLst>
          </a:cu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r>
              <a:rPr lang="en-US" dirty="0">
                <a:solidFill>
                  <a:schemeClr val="tx1"/>
                </a:solidFill>
              </a:rPr>
              <a:t>Our app solves this gap</a:t>
            </a:r>
            <a:endParaRPr lang="en-IN" dirty="0">
              <a:solidFill>
                <a:schemeClr val="tx1"/>
              </a:solidFill>
            </a:endParaRPr>
          </a:p>
        </p:txBody>
      </p:sp>
      <p:pic>
        <p:nvPicPr>
          <p:cNvPr id="15" name="Graphic 14" descr="Brain in head with solid fill"/>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226238" y="3978684"/>
            <a:ext cx="914400" cy="914400"/>
          </a:xfrm>
          <a:prstGeom prst="rect">
            <a:avLst/>
          </a:prstGeom>
        </p:spPr>
      </p:pic>
      <p:pic>
        <p:nvPicPr>
          <p:cNvPr id="19" name="Graphic 18" descr="Customer review with solid fill"/>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226238" y="1757904"/>
            <a:ext cx="914400" cy="914400"/>
          </a:xfrm>
          <a:prstGeom prst="rect">
            <a:avLst/>
          </a:prstGeom>
        </p:spPr>
      </p:pic>
      <p:pic>
        <p:nvPicPr>
          <p:cNvPr id="21" name="Graphic 20" descr="Smart Phone with solid fill"/>
          <p:cNvPicPr>
            <a:picLocks noChangeAspect="1"/>
          </p:cNvPicPr>
          <p:nvPr/>
        </p:nvPicPr>
        <p:blipFill>
          <a:blip r:embed="rId8">
            <a:extLst>
              <a:ext uri="{96DAC541-7B7A-43D3-8B79-37D633B846F1}">
                <asvg:svgBlip xmlns:asvg="http://schemas.microsoft.com/office/drawing/2016/SVG/main" xmlns="" r:embed="rId9"/>
              </a:ext>
            </a:extLst>
          </a:blip>
          <a:stretch>
            <a:fillRect/>
          </a:stretch>
        </p:blipFill>
        <p:spPr>
          <a:xfrm>
            <a:off x="11101401" y="5021288"/>
            <a:ext cx="914400" cy="914400"/>
          </a:xfrm>
          <a:prstGeom prst="rect">
            <a:avLst/>
          </a:prstGeom>
        </p:spPr>
      </p:pic>
      <p:sp>
        <p:nvSpPr>
          <p:cNvPr id="3" name="TextBox 2"/>
          <p:cNvSpPr txBox="1"/>
          <p:nvPr/>
        </p:nvSpPr>
        <p:spPr>
          <a:xfrm>
            <a:off x="6652492" y="5122784"/>
            <a:ext cx="4224773" cy="923330"/>
          </a:xfrm>
          <a:prstGeom prst="rect">
            <a:avLst/>
          </a:prstGeom>
          <a:noFill/>
        </p:spPr>
        <p:txBody>
          <a:bodyPr wrap="square" rtlCol="0">
            <a:spAutoFit/>
          </a:bodyPr>
          <a:lstStyle/>
          <a:p>
            <a:r>
              <a:rPr lang="en-US" dirty="0"/>
              <a:t>WhatsApp/Instagram groups are messy and unorganized.</a:t>
            </a:r>
            <a:endParaRPr lang="en-IN" dirty="0"/>
          </a:p>
          <a:p>
            <a:endParaRPr lang="en-IN" dirty="0"/>
          </a:p>
        </p:txBody>
      </p:sp>
      <p:sp>
        <p:nvSpPr>
          <p:cNvPr id="5" name="TextBox 4"/>
          <p:cNvSpPr txBox="1"/>
          <p:nvPr/>
        </p:nvSpPr>
        <p:spPr>
          <a:xfrm>
            <a:off x="6652493" y="3031957"/>
            <a:ext cx="4224773" cy="646331"/>
          </a:xfrm>
          <a:prstGeom prst="rect">
            <a:avLst/>
          </a:prstGeom>
          <a:noFill/>
        </p:spPr>
        <p:txBody>
          <a:bodyPr wrap="square" rtlCol="0">
            <a:spAutoFit/>
          </a:bodyPr>
          <a:lstStyle/>
          <a:p>
            <a:r>
              <a:rPr lang="en-US" dirty="0"/>
              <a:t>Freshers feel confused, anxious, and lonely.</a:t>
            </a:r>
            <a:endParaRPr lang="en-IN" dirty="0"/>
          </a:p>
          <a:p>
            <a:endParaRPr lang="en-IN" dirty="0"/>
          </a:p>
        </p:txBody>
      </p:sp>
    </p:spTree>
  </p:cSld>
  <p:clrMapOvr>
    <a:masterClrMapping/>
  </p:clrMapOvr>
  <p:transition spd="slow">
    <p:push dir="u"/>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alpha val="60000"/>
          </a:schemeClr>
        </a:solidFill>
        <a:effectLst/>
      </p:bgPr>
    </p:bg>
    <p:spTree>
      <p:nvGrpSpPr>
        <p:cNvPr id="1" name=""/>
        <p:cNvGrpSpPr/>
        <p:nvPr/>
      </p:nvGrpSpPr>
      <p:grpSpPr>
        <a:xfrm>
          <a:off x="0" y="0"/>
          <a:ext cx="0" cy="0"/>
          <a:chOff x="0" y="0"/>
          <a:chExt cx="0" cy="0"/>
        </a:xfrm>
      </p:grpSpPr>
      <p:sp>
        <p:nvSpPr>
          <p:cNvPr id="30" name="Arrow: Right 29"/>
          <p:cNvSpPr/>
          <p:nvPr/>
        </p:nvSpPr>
        <p:spPr>
          <a:xfrm rot="2485562">
            <a:off x="6480966" y="4460698"/>
            <a:ext cx="1806732" cy="93133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Arrow: Right 28"/>
          <p:cNvSpPr/>
          <p:nvPr/>
        </p:nvSpPr>
        <p:spPr>
          <a:xfrm rot="8424260">
            <a:off x="3141799" y="4336804"/>
            <a:ext cx="1896533" cy="93133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Arrow: Right 27"/>
          <p:cNvSpPr/>
          <p:nvPr/>
        </p:nvSpPr>
        <p:spPr>
          <a:xfrm rot="13671496">
            <a:off x="3220441" y="1326450"/>
            <a:ext cx="1825174" cy="93133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Arrow: Right 25"/>
          <p:cNvSpPr/>
          <p:nvPr/>
        </p:nvSpPr>
        <p:spPr>
          <a:xfrm rot="10800000">
            <a:off x="2444076" y="2826686"/>
            <a:ext cx="1896533" cy="93133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Arrow: Right 24"/>
          <p:cNvSpPr/>
          <p:nvPr/>
        </p:nvSpPr>
        <p:spPr>
          <a:xfrm>
            <a:off x="7194025" y="2826686"/>
            <a:ext cx="1896533" cy="93133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Arrow: Right 26"/>
          <p:cNvSpPr/>
          <p:nvPr/>
        </p:nvSpPr>
        <p:spPr>
          <a:xfrm rot="19160872">
            <a:off x="6590945" y="1325645"/>
            <a:ext cx="1899005" cy="93133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7" name="Flowchart: Connector 6"/>
          <p:cNvSpPr/>
          <p:nvPr/>
        </p:nvSpPr>
        <p:spPr>
          <a:xfrm>
            <a:off x="4233334" y="1896533"/>
            <a:ext cx="3064933" cy="3064933"/>
          </a:xfrm>
          <a:prstGeom prst="flowChartConnector">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t>Current  Markets</a:t>
            </a:r>
          </a:p>
          <a:p>
            <a:pPr algn="ctr"/>
            <a:r>
              <a:rPr lang="en-US" sz="2800" b="1" dirty="0"/>
              <a:t>&amp;</a:t>
            </a:r>
          </a:p>
          <a:p>
            <a:pPr algn="ctr"/>
            <a:r>
              <a:rPr lang="en-US" sz="2800" b="1" dirty="0"/>
              <a:t>Competitors</a:t>
            </a:r>
            <a:endParaRPr lang="en-IN" sz="2800" b="1" dirty="0"/>
          </a:p>
        </p:txBody>
      </p:sp>
      <p:sp>
        <p:nvSpPr>
          <p:cNvPr id="17" name="Rectangle 6"/>
          <p:cNvSpPr>
            <a:spLocks noChangeArrowheads="1"/>
          </p:cNvSpPr>
          <p:nvPr/>
        </p:nvSpPr>
        <p:spPr bwMode="auto">
          <a:xfrm flipV="1">
            <a:off x="273110" y="-4838110"/>
            <a:ext cx="91998" cy="5078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ctr" defTabSz="914400" rtl="0" eaLnBrk="0" fontAlgn="ctr" latinLnBrk="0" hangingPunct="0">
              <a:lnSpc>
                <a:spcPct val="100000"/>
              </a:lnSpc>
              <a:spcBef>
                <a:spcPct val="0"/>
              </a:spcBef>
              <a:spcAft>
                <a:spcPct val="0"/>
              </a:spcAft>
              <a:buClrTx/>
              <a:buSzTx/>
              <a:buFontTx/>
              <a:buNone/>
            </a:pPr>
            <a:r>
              <a:rPr kumimoji="0" lang="en-US" altLang="en-US" sz="900" b="0" i="0" u="none" strike="noStrike" cap="none" normalizeH="0" baseline="0">
                <a:ln>
                  <a:noFill/>
                </a:ln>
                <a:solidFill>
                  <a:srgbClr val="FFFFFF"/>
                </a:solidFill>
                <a:effectLst/>
                <a:latin typeface="Roboto" panose="02000000000000000000" pitchFamily="2" charset="0"/>
              </a:rPr>
              <a:t/>
            </a:r>
            <a:br>
              <a:rPr kumimoji="0" lang="en-US" altLang="en-US" sz="900" b="0" i="0" u="none" strike="noStrike" cap="none" normalizeH="0" baseline="0">
                <a:ln>
                  <a:noFill/>
                </a:ln>
                <a:solidFill>
                  <a:srgbClr val="FFFFFF"/>
                </a:solidFill>
                <a:effectLst/>
                <a:latin typeface="Roboto" panose="02000000000000000000" pitchFamily="2"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1029" name="Picture 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07750" y="196190"/>
            <a:ext cx="978899" cy="942976"/>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descr="Whatsapp Icon PNGs for Free Download"/>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281510" y="193761"/>
            <a:ext cx="1058333" cy="1058333"/>
          </a:xfrm>
          <a:prstGeom prst="rect">
            <a:avLst/>
          </a:prstGeom>
          <a:noFill/>
          <a:extLst>
            <a:ext uri="{909E8E84-426E-40DD-AFC4-6F175D3DCCD1}">
              <a14:hiddenFill xmlns:a14="http://schemas.microsoft.com/office/drawing/2010/main">
                <a:solidFill>
                  <a:srgbClr val="FFFFFF"/>
                </a:solidFill>
              </a14:hiddenFill>
            </a:ext>
          </a:extLst>
        </p:spPr>
      </p:pic>
      <p:pic>
        <p:nvPicPr>
          <p:cNvPr id="1060" name="Picture 36" descr="telegram circle icon for web design 20964381 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74262" y="2739107"/>
            <a:ext cx="1204190" cy="1223146"/>
          </a:xfrm>
          <a:prstGeom prst="rect">
            <a:avLst/>
          </a:prstGeom>
          <a:noFill/>
          <a:extLst>
            <a:ext uri="{909E8E84-426E-40DD-AFC4-6F175D3DCCD1}">
              <a14:hiddenFill xmlns:a14="http://schemas.microsoft.com/office/drawing/2010/main">
                <a:solidFill>
                  <a:srgbClr val="FFFFFF"/>
                </a:solidFill>
              </a14:hiddenFill>
            </a:ext>
          </a:extLst>
        </p:spPr>
      </p:pic>
      <p:pic>
        <p:nvPicPr>
          <p:cNvPr id="1062" name="Picture 38" descr="NVG Blog: Facebook icons, Facebook logo vecto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036641" y="5198960"/>
            <a:ext cx="1293413" cy="1117643"/>
          </a:xfrm>
          <a:prstGeom prst="rect">
            <a:avLst/>
          </a:prstGeom>
          <a:noFill/>
          <a:extLst>
            <a:ext uri="{909E8E84-426E-40DD-AFC4-6F175D3DCCD1}">
              <a14:hiddenFill xmlns:a14="http://schemas.microsoft.com/office/drawing/2010/main">
                <a:solidFill>
                  <a:srgbClr val="FFFFFF"/>
                </a:solidFill>
              </a14:hiddenFill>
            </a:ext>
          </a:extLst>
        </p:spPr>
      </p:pic>
      <p:pic>
        <p:nvPicPr>
          <p:cNvPr id="1066" name="Picture 4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253149" y="2781444"/>
            <a:ext cx="1106490" cy="1021815"/>
          </a:xfrm>
          <a:prstGeom prst="rect">
            <a:avLst/>
          </a:prstGeom>
          <a:noFill/>
          <a:extLst>
            <a:ext uri="{909E8E84-426E-40DD-AFC4-6F175D3DCCD1}">
              <a14:hiddenFill xmlns:a14="http://schemas.microsoft.com/office/drawing/2010/main">
                <a:solidFill>
                  <a:srgbClr val="FFFFFF"/>
                </a:solidFill>
              </a14:hiddenFill>
            </a:ext>
          </a:extLst>
        </p:spPr>
      </p:pic>
      <p:pic>
        <p:nvPicPr>
          <p:cNvPr id="1068" name="Picture 44"/>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180952" y="5455825"/>
            <a:ext cx="1158891" cy="86077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push dir="u"/>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alpha val="60000"/>
          </a:schemeClr>
        </a:solidFill>
        <a:effectLst/>
      </p:bgPr>
    </p:bg>
    <p:spTree>
      <p:nvGrpSpPr>
        <p:cNvPr id="1" name=""/>
        <p:cNvGrpSpPr/>
        <p:nvPr/>
      </p:nvGrpSpPr>
      <p:grpSpPr>
        <a:xfrm>
          <a:off x="0" y="0"/>
          <a:ext cx="0" cy="0"/>
          <a:chOff x="0" y="0"/>
          <a:chExt cx="0" cy="0"/>
        </a:xfrm>
      </p:grpSpPr>
      <p:graphicFrame>
        <p:nvGraphicFramePr>
          <p:cNvPr id="10" name="Table 9"/>
          <p:cNvGraphicFramePr>
            <a:graphicFrameLocks noGrp="1"/>
          </p:cNvGraphicFramePr>
          <p:nvPr>
            <p:extLst>
              <p:ext uri="{D42A27DB-BD31-4B8C-83A1-F6EECF244321}">
                <p14:modId xmlns:p14="http://schemas.microsoft.com/office/powerpoint/2010/main" val="2729037124"/>
              </p:ext>
            </p:extLst>
          </p:nvPr>
        </p:nvGraphicFramePr>
        <p:xfrm>
          <a:off x="395784" y="1187354"/>
          <a:ext cx="11327644" cy="5352653"/>
        </p:xfrm>
        <a:graphic>
          <a:graphicData uri="http://schemas.openxmlformats.org/drawingml/2006/table">
            <a:tbl>
              <a:tblPr firstRow="1" bandRow="1">
                <a:tableStyleId>{5C22544A-7EE6-4342-B048-85BDC9FD1C3A}</a:tableStyleId>
              </a:tblPr>
              <a:tblGrid>
                <a:gridCol w="1684429">
                  <a:extLst>
                    <a:ext uri="{9D8B030D-6E8A-4147-A177-3AD203B41FA5}">
                      <a16:colId xmlns:a16="http://schemas.microsoft.com/office/drawing/2014/main" xmlns="" val="20000"/>
                    </a:ext>
                  </a:extLst>
                </a:gridCol>
                <a:gridCol w="1928643">
                  <a:extLst>
                    <a:ext uri="{9D8B030D-6E8A-4147-A177-3AD203B41FA5}">
                      <a16:colId xmlns:a16="http://schemas.microsoft.com/office/drawing/2014/main" xmlns="" val="20001"/>
                    </a:ext>
                  </a:extLst>
                </a:gridCol>
                <a:gridCol w="1928643">
                  <a:extLst>
                    <a:ext uri="{9D8B030D-6E8A-4147-A177-3AD203B41FA5}">
                      <a16:colId xmlns:a16="http://schemas.microsoft.com/office/drawing/2014/main" xmlns="" val="20002"/>
                    </a:ext>
                  </a:extLst>
                </a:gridCol>
                <a:gridCol w="1928643">
                  <a:extLst>
                    <a:ext uri="{9D8B030D-6E8A-4147-A177-3AD203B41FA5}">
                      <a16:colId xmlns:a16="http://schemas.microsoft.com/office/drawing/2014/main" xmlns="" val="20003"/>
                    </a:ext>
                  </a:extLst>
                </a:gridCol>
                <a:gridCol w="1928643">
                  <a:extLst>
                    <a:ext uri="{9D8B030D-6E8A-4147-A177-3AD203B41FA5}">
                      <a16:colId xmlns:a16="http://schemas.microsoft.com/office/drawing/2014/main" xmlns="" val="20004"/>
                    </a:ext>
                  </a:extLst>
                </a:gridCol>
                <a:gridCol w="1928643">
                  <a:extLst>
                    <a:ext uri="{9D8B030D-6E8A-4147-A177-3AD203B41FA5}">
                      <a16:colId xmlns:a16="http://schemas.microsoft.com/office/drawing/2014/main" xmlns="" val="20005"/>
                    </a:ext>
                  </a:extLst>
                </a:gridCol>
              </a:tblGrid>
              <a:tr h="1146413">
                <a:tc>
                  <a:txBody>
                    <a:bodyPr/>
                    <a:lstStyle/>
                    <a:p>
                      <a:pPr algn="ctr"/>
                      <a:r>
                        <a:rPr lang="en-IN" sz="2400" dirty="0">
                          <a:solidFill>
                            <a:schemeClr val="bg1"/>
                          </a:solidFill>
                        </a:rPr>
                        <a:t>Feature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75000"/>
                      </a:schemeClr>
                    </a:solidFill>
                  </a:tcPr>
                </a:tc>
                <a:tc>
                  <a:txBody>
                    <a:bodyPr/>
                    <a:lstStyle/>
                    <a:p>
                      <a:pPr algn="ctr"/>
                      <a:r>
                        <a:rPr lang="en-IN" sz="2400" dirty="0">
                          <a:solidFill>
                            <a:schemeClr val="bg1"/>
                          </a:solidFill>
                        </a:rPr>
                        <a:t>Our Campus App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75000"/>
                      </a:schemeClr>
                    </a:solidFill>
                  </a:tcPr>
                </a:tc>
                <a:tc>
                  <a:txBody>
                    <a:bodyPr/>
                    <a:lstStyle/>
                    <a:p>
                      <a:pPr algn="ctr"/>
                      <a:r>
                        <a:rPr lang="en-IN" sz="2400" dirty="0">
                          <a:solidFill>
                            <a:schemeClr val="bg1"/>
                          </a:solidFill>
                        </a:rPr>
                        <a:t>LinkedIn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75000"/>
                      </a:schemeClr>
                    </a:solidFill>
                  </a:tcPr>
                </a:tc>
                <a:tc>
                  <a:txBody>
                    <a:bodyPr/>
                    <a:lstStyle/>
                    <a:p>
                      <a:pPr algn="ctr"/>
                      <a:r>
                        <a:rPr lang="en-IN" sz="2400" dirty="0">
                          <a:solidFill>
                            <a:schemeClr val="bg1"/>
                          </a:solidFill>
                        </a:rPr>
                        <a:t>Instagram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75000"/>
                      </a:schemeClr>
                    </a:solidFill>
                  </a:tcPr>
                </a:tc>
                <a:tc>
                  <a:txBody>
                    <a:bodyPr/>
                    <a:lstStyle/>
                    <a:p>
                      <a:pPr algn="ctr"/>
                      <a:r>
                        <a:rPr lang="en-IN" sz="2400" dirty="0">
                          <a:solidFill>
                            <a:schemeClr val="bg1"/>
                          </a:solidFill>
                        </a:rPr>
                        <a:t>Facebook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75000"/>
                      </a:schemeClr>
                    </a:solidFill>
                  </a:tcPr>
                </a:tc>
                <a:tc>
                  <a:txBody>
                    <a:bodyPr/>
                    <a:lstStyle/>
                    <a:p>
                      <a:pPr algn="ctr"/>
                      <a:r>
                        <a:rPr lang="en-IN" sz="2400" dirty="0">
                          <a:solidFill>
                            <a:schemeClr val="bg1"/>
                          </a:solidFill>
                        </a:rPr>
                        <a:t>Telegram Groups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75000"/>
                      </a:schemeClr>
                    </a:solidFill>
                  </a:tcPr>
                </a:tc>
                <a:extLst>
                  <a:ext uri="{0D108BD9-81ED-4DB2-BD59-A6C34878D82A}">
                    <a16:rowId xmlns:a16="http://schemas.microsoft.com/office/drawing/2014/main" xmlns="" val="10000"/>
                  </a:ext>
                </a:extLst>
              </a:tr>
              <a:tr h="898864">
                <a:tc>
                  <a:txBody>
                    <a:bodyPr/>
                    <a:lstStyle/>
                    <a:p>
                      <a:r>
                        <a:rPr lang="en-IN" dirty="0"/>
                        <a:t>Primary Purpose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40000"/>
                        <a:lumOff val="60000"/>
                      </a:schemeClr>
                    </a:solidFill>
                  </a:tcPr>
                </a:tc>
                <a:tc>
                  <a:txBody>
                    <a:bodyPr/>
                    <a:lstStyle/>
                    <a:p>
                      <a:r>
                        <a:rPr lang="en-US" dirty="0"/>
                        <a:t>Mentorship, study help, campus activity guidance</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r>
                        <a:rPr lang="en-IN" dirty="0"/>
                        <a:t>Professional networking, career growth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r>
                        <a:rPr lang="en-IN" dirty="0"/>
                        <a:t>Social networking, visual content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r>
                        <a:rPr lang="en-IN" dirty="0"/>
                        <a:t>Community engagement, social networking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r>
                        <a:rPr lang="en-IN" dirty="0"/>
                        <a:t>Messaging, discussion groups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xmlns="" val="10001"/>
                  </a:ext>
                </a:extLst>
              </a:tr>
              <a:tr h="898864">
                <a:tc>
                  <a:txBody>
                    <a:bodyPr/>
                    <a:lstStyle/>
                    <a:p>
                      <a:r>
                        <a:rPr lang="en-IN" dirty="0"/>
                        <a:t>Target Audience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40000"/>
                        <a:lumOff val="60000"/>
                      </a:schemeClr>
                    </a:solidFill>
                  </a:tcPr>
                </a:tc>
                <a:tc>
                  <a:txBody>
                    <a:bodyPr/>
                    <a:lstStyle/>
                    <a:p>
                      <a:r>
                        <a:rPr lang="en-US" dirty="0"/>
                        <a:t>Students (freshers to seniors), campus clubs</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r>
                        <a:rPr lang="en-IN" dirty="0"/>
                        <a:t>Students, professionals, alumni</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r>
                        <a:rPr lang="en-IN" dirty="0"/>
                        <a:t>Young adults, students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r>
                        <a:rPr lang="en-IN" dirty="0"/>
                        <a:t>Students, broader community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r>
                        <a:rPr lang="en-IN" dirty="0"/>
                        <a:t>Students, hobby/interest groups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xmlns="" val="10002"/>
                  </a:ext>
                </a:extLst>
              </a:tr>
              <a:tr h="1438182">
                <a:tc>
                  <a:txBody>
                    <a:bodyPr/>
                    <a:lstStyle/>
                    <a:p>
                      <a:r>
                        <a:rPr lang="en-IN" dirty="0"/>
                        <a:t>Core Features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40000"/>
                        <a:lumOff val="60000"/>
                      </a:schemeClr>
                    </a:solidFill>
                  </a:tcPr>
                </a:tc>
                <a:tc>
                  <a:txBody>
                    <a:bodyPr/>
                    <a:lstStyle/>
                    <a:p>
                      <a:r>
                        <a:rPr lang="en-US" dirty="0"/>
                        <a:t>Connect with seniors, clarify doubts, club participation guidance</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r>
                        <a:rPr lang="en-US" dirty="0"/>
                        <a:t>Connect with mentors, job posts, articles</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r>
                        <a:rPr lang="en-IN" dirty="0"/>
                        <a:t>Stories, posts, messaging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r>
                        <a:rPr lang="en-IN" dirty="0"/>
                        <a:t>Groups, events, posts, messaging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r>
                        <a:rPr lang="en-US" dirty="0"/>
                        <a:t>Group chats, file sharing, polls</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xmlns="" val="10003"/>
                  </a:ext>
                </a:extLst>
              </a:tr>
              <a:tr h="867397">
                <a:tc>
                  <a:txBody>
                    <a:bodyPr/>
                    <a:lstStyle/>
                    <a:p>
                      <a:r>
                        <a:rPr lang="en-IN" dirty="0"/>
                        <a:t>Engagement Style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40000"/>
                        <a:lumOff val="60000"/>
                      </a:schemeClr>
                    </a:solidFill>
                  </a:tcPr>
                </a:tc>
                <a:tc>
                  <a:txBody>
                    <a:bodyPr/>
                    <a:lstStyle/>
                    <a:p>
                      <a:r>
                        <a:rPr lang="en-IN" dirty="0"/>
                        <a:t>Direct Q&amp;A, event invites, mentorship chats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r>
                        <a:rPr lang="en-IN" dirty="0"/>
                        <a:t>Messaging, post interactions, endorsements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r>
                        <a:rPr lang="en-IN" dirty="0"/>
                        <a:t>Likes, comments, stories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r>
                        <a:rPr lang="en-IN" dirty="0"/>
                        <a:t>Comments, likes, shares, events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r>
                        <a:rPr lang="en-IN" dirty="0"/>
                        <a:t>Real-time messaging, discussion threads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xmlns="" val="10004"/>
                  </a:ext>
                </a:extLst>
              </a:tr>
            </a:tbl>
          </a:graphicData>
        </a:graphic>
      </p:graphicFrame>
      <p:sp>
        <p:nvSpPr>
          <p:cNvPr id="11" name="TextBox 10"/>
          <p:cNvSpPr txBox="1"/>
          <p:nvPr/>
        </p:nvSpPr>
        <p:spPr>
          <a:xfrm>
            <a:off x="3208866" y="82064"/>
            <a:ext cx="5774267" cy="830997"/>
          </a:xfrm>
          <a:prstGeom prst="rect">
            <a:avLst/>
          </a:prstGeom>
          <a:noFill/>
        </p:spPr>
        <p:txBody>
          <a:bodyPr wrap="square" rtlCol="0">
            <a:spAutoFit/>
          </a:bodyPr>
          <a:lstStyle/>
          <a:p>
            <a:r>
              <a:rPr lang="en-IN" sz="4800" dirty="0"/>
              <a:t>Competitor Analysis</a:t>
            </a:r>
          </a:p>
        </p:txBody>
      </p:sp>
    </p:spTree>
  </p:cSld>
  <p:clrMapOvr>
    <a:masterClrMapping/>
  </p:clrMapOvr>
  <p:transition spd="slow">
    <p:push dir="u"/>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alpha val="60000"/>
          </a:schemeClr>
        </a:solidFill>
        <a:effectLst/>
      </p:bgPr>
    </p:bg>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921253583"/>
              </p:ext>
            </p:extLst>
          </p:nvPr>
        </p:nvGraphicFramePr>
        <p:xfrm>
          <a:off x="191069" y="188567"/>
          <a:ext cx="11818962" cy="6481703"/>
        </p:xfrm>
        <a:graphic>
          <a:graphicData uri="http://schemas.openxmlformats.org/drawingml/2006/table">
            <a:tbl>
              <a:tblPr firstRow="1" bandRow="1">
                <a:tableStyleId>{5C22544A-7EE6-4342-B048-85BDC9FD1C3A}</a:tableStyleId>
              </a:tblPr>
              <a:tblGrid>
                <a:gridCol w="1757487">
                  <a:extLst>
                    <a:ext uri="{9D8B030D-6E8A-4147-A177-3AD203B41FA5}">
                      <a16:colId xmlns:a16="http://schemas.microsoft.com/office/drawing/2014/main" xmlns="" val="20000"/>
                    </a:ext>
                  </a:extLst>
                </a:gridCol>
                <a:gridCol w="2012295">
                  <a:extLst>
                    <a:ext uri="{9D8B030D-6E8A-4147-A177-3AD203B41FA5}">
                      <a16:colId xmlns:a16="http://schemas.microsoft.com/office/drawing/2014/main" xmlns="" val="20001"/>
                    </a:ext>
                  </a:extLst>
                </a:gridCol>
                <a:gridCol w="2012295">
                  <a:extLst>
                    <a:ext uri="{9D8B030D-6E8A-4147-A177-3AD203B41FA5}">
                      <a16:colId xmlns:a16="http://schemas.microsoft.com/office/drawing/2014/main" xmlns="" val="20002"/>
                    </a:ext>
                  </a:extLst>
                </a:gridCol>
                <a:gridCol w="2012295">
                  <a:extLst>
                    <a:ext uri="{9D8B030D-6E8A-4147-A177-3AD203B41FA5}">
                      <a16:colId xmlns:a16="http://schemas.microsoft.com/office/drawing/2014/main" xmlns="" val="20003"/>
                    </a:ext>
                  </a:extLst>
                </a:gridCol>
                <a:gridCol w="2012295">
                  <a:extLst>
                    <a:ext uri="{9D8B030D-6E8A-4147-A177-3AD203B41FA5}">
                      <a16:colId xmlns:a16="http://schemas.microsoft.com/office/drawing/2014/main" xmlns="" val="20004"/>
                    </a:ext>
                  </a:extLst>
                </a:gridCol>
                <a:gridCol w="2012295">
                  <a:extLst>
                    <a:ext uri="{9D8B030D-6E8A-4147-A177-3AD203B41FA5}">
                      <a16:colId xmlns:a16="http://schemas.microsoft.com/office/drawing/2014/main" xmlns="" val="20005"/>
                    </a:ext>
                  </a:extLst>
                </a:gridCol>
              </a:tblGrid>
              <a:tr h="1021221">
                <a:tc>
                  <a:txBody>
                    <a:bodyPr/>
                    <a:lstStyle/>
                    <a:p>
                      <a:pPr algn="ctr"/>
                      <a:r>
                        <a:rPr lang="en-IN" sz="2800" dirty="0">
                          <a:solidFill>
                            <a:schemeClr val="bg1"/>
                          </a:solidFill>
                        </a:rPr>
                        <a:t>Feature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75000"/>
                      </a:schemeClr>
                    </a:solidFill>
                  </a:tcPr>
                </a:tc>
                <a:tc>
                  <a:txBody>
                    <a:bodyPr/>
                    <a:lstStyle/>
                    <a:p>
                      <a:pPr algn="ctr"/>
                      <a:r>
                        <a:rPr lang="en-IN" sz="2800" dirty="0">
                          <a:solidFill>
                            <a:schemeClr val="bg1"/>
                          </a:solidFill>
                        </a:rPr>
                        <a:t>Our Campus App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75000"/>
                      </a:schemeClr>
                    </a:solidFill>
                  </a:tcPr>
                </a:tc>
                <a:tc>
                  <a:txBody>
                    <a:bodyPr/>
                    <a:lstStyle/>
                    <a:p>
                      <a:pPr algn="ctr"/>
                      <a:r>
                        <a:rPr lang="en-IN" sz="2800" dirty="0">
                          <a:solidFill>
                            <a:schemeClr val="bg1"/>
                          </a:solidFill>
                        </a:rPr>
                        <a:t>LinkedIn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75000"/>
                      </a:schemeClr>
                    </a:solidFill>
                  </a:tcPr>
                </a:tc>
                <a:tc>
                  <a:txBody>
                    <a:bodyPr/>
                    <a:lstStyle/>
                    <a:p>
                      <a:pPr algn="ctr"/>
                      <a:r>
                        <a:rPr lang="en-IN" sz="2800" dirty="0">
                          <a:solidFill>
                            <a:schemeClr val="bg1"/>
                          </a:solidFill>
                        </a:rPr>
                        <a:t>Instagram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75000"/>
                      </a:schemeClr>
                    </a:solidFill>
                  </a:tcPr>
                </a:tc>
                <a:tc>
                  <a:txBody>
                    <a:bodyPr/>
                    <a:lstStyle/>
                    <a:p>
                      <a:pPr algn="ctr"/>
                      <a:r>
                        <a:rPr lang="en-IN" sz="2800" dirty="0">
                          <a:solidFill>
                            <a:schemeClr val="bg1"/>
                          </a:solidFill>
                        </a:rPr>
                        <a:t>Facebook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75000"/>
                      </a:schemeClr>
                    </a:solidFill>
                  </a:tcPr>
                </a:tc>
                <a:tc>
                  <a:txBody>
                    <a:bodyPr/>
                    <a:lstStyle/>
                    <a:p>
                      <a:pPr algn="ctr"/>
                      <a:r>
                        <a:rPr lang="en-IN" sz="2800" dirty="0">
                          <a:solidFill>
                            <a:schemeClr val="bg1"/>
                          </a:solidFill>
                        </a:rPr>
                        <a:t>Telegram Groups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75000"/>
                      </a:schemeClr>
                    </a:solidFill>
                  </a:tcPr>
                </a:tc>
                <a:extLst>
                  <a:ext uri="{0D108BD9-81ED-4DB2-BD59-A6C34878D82A}">
                    <a16:rowId xmlns:a16="http://schemas.microsoft.com/office/drawing/2014/main" xmlns="" val="10000"/>
                  </a:ext>
                </a:extLst>
              </a:tr>
              <a:tr h="1284763">
                <a:tc>
                  <a:txBody>
                    <a:bodyPr/>
                    <a:lstStyle/>
                    <a:p>
                      <a:r>
                        <a:rPr lang="en-IN" dirty="0"/>
                        <a:t>Strengths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60000"/>
                        <a:lumOff val="40000"/>
                      </a:schemeClr>
                    </a:solidFill>
                  </a:tcPr>
                </a:tc>
                <a:tc>
                  <a:txBody>
                    <a:bodyPr/>
                    <a:lstStyle/>
                    <a:p>
                      <a:r>
                        <a:rPr lang="en-US" dirty="0"/>
                        <a:t>Tailored for campus life, mentorship opportunities, peer guidance</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r>
                        <a:rPr lang="en-IN" dirty="0"/>
                        <a:t>Professional credibility, career networking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r>
                        <a:rPr lang="en-IN" dirty="0"/>
                        <a:t>High engagement, visually appealing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r>
                        <a:rPr lang="en-IN" dirty="0"/>
                        <a:t>Large reach, versatile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r>
                        <a:rPr lang="fr-FR" dirty="0"/>
                        <a:t>Privacy, instant communication, flexible groups</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xmlns="" val="10001"/>
                  </a:ext>
                </a:extLst>
              </a:tr>
              <a:tr h="988278">
                <a:tc>
                  <a:txBody>
                    <a:bodyPr/>
                    <a:lstStyle/>
                    <a:p>
                      <a:r>
                        <a:rPr lang="en-IN" dirty="0"/>
                        <a:t>Weaknesses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60000"/>
                        <a:lumOff val="40000"/>
                      </a:schemeClr>
                    </a:solidFill>
                  </a:tcPr>
                </a:tc>
                <a:tc>
                  <a:txBody>
                    <a:bodyPr/>
                    <a:lstStyle/>
                    <a:p>
                      <a:r>
                        <a:rPr lang="en-US" dirty="0"/>
                        <a:t>Small user base, limited to campus</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r>
                        <a:rPr lang="en-IN" dirty="0"/>
                        <a:t>Less social, not campus-specific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r>
                        <a:rPr lang="en-US" dirty="0"/>
                        <a:t>Not structured for mentoring or guidance</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r>
                        <a:rPr lang="en-US" dirty="0"/>
                        <a:t>Cluttered, less focused on mentorship</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r>
                        <a:rPr lang="en-US" dirty="0"/>
                        <a:t>Unstructured learning, lacks formal mentorship</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xmlns="" val="10002"/>
                  </a:ext>
                </a:extLst>
              </a:tr>
              <a:tr h="1284763">
                <a:tc>
                  <a:txBody>
                    <a:bodyPr/>
                    <a:lstStyle/>
                    <a:p>
                      <a:r>
                        <a:rPr lang="en-IN" dirty="0"/>
                        <a:t>Opportunities for Users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60000"/>
                        <a:lumOff val="40000"/>
                      </a:schemeClr>
                    </a:solidFill>
                  </a:tcPr>
                </a:tc>
                <a:tc>
                  <a:txBody>
                    <a:bodyPr/>
                    <a:lstStyle/>
                    <a:p>
                      <a:r>
                        <a:rPr lang="en-US" dirty="0"/>
                        <a:t>Easy access to senior guidance, academic help, club involvement</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r>
                        <a:rPr lang="en-US" dirty="0"/>
                        <a:t>Build professional profile, mentorship connections</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r>
                        <a:rPr lang="en-IN" dirty="0"/>
                        <a:t>Connect socially, follow trends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r>
                        <a:rPr lang="en-US" dirty="0"/>
                        <a:t>Join student groups, attend events</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r>
                        <a:rPr lang="en-US" dirty="0"/>
                        <a:t>Join study or hobby groups, exchange resources</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xmlns="" val="10003"/>
                  </a:ext>
                </a:extLst>
              </a:tr>
              <a:tr h="898251">
                <a:tc>
                  <a:txBody>
                    <a:bodyPr/>
                    <a:lstStyle/>
                    <a:p>
                      <a:r>
                        <a:rPr lang="en-IN" dirty="0"/>
                        <a:t>Monetization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60000"/>
                        <a:lumOff val="40000"/>
                      </a:schemeClr>
                    </a:solidFill>
                  </a:tcPr>
                </a:tc>
                <a:tc>
                  <a:txBody>
                    <a:bodyPr/>
                    <a:lstStyle/>
                    <a:p>
                      <a:r>
                        <a:rPr lang="en-IN" dirty="0"/>
                        <a:t>Ads, premium mentorship features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r>
                        <a:rPr lang="en-IN" dirty="0"/>
                        <a:t>Premium subscriptions, ads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r>
                        <a:rPr lang="en-IN" dirty="0"/>
                        <a:t>Ads, sponsored content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r>
                        <a:rPr lang="en-IN" dirty="0"/>
                        <a:t>Ads, marketplace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r>
                        <a:rPr lang="en-IN" dirty="0"/>
                        <a:t>None built-in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xmlns="" val="10004"/>
                  </a:ext>
                </a:extLst>
              </a:tr>
              <a:tr h="988278">
                <a:tc>
                  <a:txBody>
                    <a:bodyPr/>
                    <a:lstStyle/>
                    <a:p>
                      <a:r>
                        <a:rPr lang="en-IN" dirty="0"/>
                        <a:t>Privacy / Security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60000"/>
                        <a:lumOff val="40000"/>
                      </a:schemeClr>
                    </a:solidFill>
                  </a:tcPr>
                </a:tc>
                <a:tc>
                  <a:txBody>
                    <a:bodyPr/>
                    <a:lstStyle/>
                    <a:p>
                      <a:r>
                        <a:rPr lang="en-IN" dirty="0"/>
                        <a:t>Campus-verified accounts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r>
                        <a:rPr lang="en-IN" dirty="0"/>
                        <a:t>Professional data visibility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r>
                        <a:rPr lang="en-IN" dirty="0"/>
                        <a:t>Public/private accounts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r>
                        <a:rPr lang="en-IN" dirty="0"/>
                        <a:t>Account privacy options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r>
                        <a:rPr lang="en-IN" dirty="0"/>
                        <a:t>End-to-end encryption for private chats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xmlns="" val="10005"/>
                  </a:ext>
                </a:extLst>
              </a:tr>
            </a:tbl>
          </a:graphicData>
        </a:graphic>
      </p:graphicFrame>
    </p:spTree>
  </p:cSld>
  <p:clrMapOvr>
    <a:masterClrMapping/>
  </p:clrMapOvr>
  <p:transition spd="slow">
    <p:push dir="u"/>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alpha val="60000"/>
          </a:schemeClr>
        </a:solidFill>
        <a:effectLst/>
      </p:bgPr>
    </p:bg>
    <p:spTree>
      <p:nvGrpSpPr>
        <p:cNvPr id="1" name="">
          <a:extLst>
            <a:ext uri="{FF2B5EF4-FFF2-40B4-BE49-F238E27FC236}">
              <a16:creationId xmlns:a16="http://schemas.microsoft.com/office/drawing/2014/main" xmlns="" id="{1890BA5F-43A9-2D5D-1EA1-9C28C330FF09}"/>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xmlns="" id="{9599E46B-C4F1-76C8-CC4B-AF7FA74023CC}"/>
              </a:ext>
            </a:extLst>
          </p:cNvPr>
          <p:cNvSpPr txBox="1"/>
          <p:nvPr/>
        </p:nvSpPr>
        <p:spPr>
          <a:xfrm>
            <a:off x="423333" y="562570"/>
            <a:ext cx="7806267" cy="923330"/>
          </a:xfrm>
          <a:prstGeom prst="rect">
            <a:avLst/>
          </a:prstGeom>
          <a:noFill/>
        </p:spPr>
        <p:txBody>
          <a:bodyPr wrap="square" rtlCol="0">
            <a:spAutoFit/>
          </a:bodyPr>
          <a:lstStyle/>
          <a:p>
            <a:r>
              <a:rPr lang="en-US" sz="5400" b="1" dirty="0">
                <a:latin typeface="Californian FB" panose="0207040306080B030204" pitchFamily="18" charset="0"/>
              </a:rPr>
              <a:t>Research Methodology</a:t>
            </a:r>
            <a:endParaRPr lang="en-IN" sz="5400" b="1" dirty="0">
              <a:latin typeface="Californian FB" panose="0207040306080B030204" pitchFamily="18" charset="0"/>
            </a:endParaRPr>
          </a:p>
        </p:txBody>
      </p:sp>
      <p:pic>
        <p:nvPicPr>
          <p:cNvPr id="10" name="Picture 2" descr="Strategies for Effective Compliance Risk Assessments - Today's General ...">
            <a:extLst>
              <a:ext uri="{FF2B5EF4-FFF2-40B4-BE49-F238E27FC236}">
                <a16:creationId xmlns:a16="http://schemas.microsoft.com/office/drawing/2014/main" xmlns="" id="{1D490CAA-7D60-A0CC-6040-3D6711D686C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229600" y="0"/>
            <a:ext cx="3962400" cy="297180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xmlns="" id="{83C2EA62-F86A-D820-C560-951D3306EB04}"/>
              </a:ext>
            </a:extLst>
          </p:cNvPr>
          <p:cNvSpPr txBox="1"/>
          <p:nvPr/>
        </p:nvSpPr>
        <p:spPr>
          <a:xfrm>
            <a:off x="862526" y="1485900"/>
            <a:ext cx="6256866" cy="5570756"/>
          </a:xfrm>
          <a:prstGeom prst="rect">
            <a:avLst/>
          </a:prstGeom>
          <a:noFill/>
        </p:spPr>
        <p:txBody>
          <a:bodyPr wrap="square">
            <a:spAutoFit/>
          </a:bodyPr>
          <a:lstStyle/>
          <a:p>
            <a:endParaRPr lang="en-IN" sz="2000" b="1" dirty="0"/>
          </a:p>
          <a:p>
            <a:r>
              <a:rPr lang="en-IN" sz="2000" b="1" dirty="0"/>
              <a:t>Purpose of Research</a:t>
            </a:r>
            <a:r>
              <a:rPr lang="en-IN" sz="2000" b="1" dirty="0" smtClean="0"/>
              <a:t>:</a:t>
            </a:r>
          </a:p>
          <a:p>
            <a:endParaRPr lang="en-IN" sz="1100" b="1" dirty="0"/>
          </a:p>
          <a:p>
            <a:pPr marL="342900" indent="-342900">
              <a:buFont typeface="Arial" panose="020B0604020202020204" pitchFamily="34" charset="0"/>
              <a:buChar char="•"/>
            </a:pPr>
            <a:r>
              <a:rPr lang="en-IN" sz="2000" dirty="0"/>
              <a:t>Understand fresher’s problems &amp; support needs</a:t>
            </a:r>
          </a:p>
          <a:p>
            <a:pPr marL="342900" indent="-342900">
              <a:buFont typeface="Arial" panose="020B0604020202020204" pitchFamily="34" charset="0"/>
              <a:buChar char="•"/>
            </a:pPr>
            <a:r>
              <a:rPr lang="en-IN" sz="2000" dirty="0"/>
              <a:t>Identify features required in Campus Connecting App</a:t>
            </a:r>
          </a:p>
          <a:p>
            <a:endParaRPr lang="en-IN" sz="2000" dirty="0"/>
          </a:p>
          <a:p>
            <a:r>
              <a:rPr lang="en-IN" sz="2000" b="1" dirty="0"/>
              <a:t>Methods Used</a:t>
            </a:r>
            <a:r>
              <a:rPr lang="en-IN" sz="2000" b="1" dirty="0" smtClean="0"/>
              <a:t>:</a:t>
            </a:r>
          </a:p>
          <a:p>
            <a:endParaRPr lang="en-IN" sz="1100" dirty="0"/>
          </a:p>
          <a:p>
            <a:pPr marL="342900" indent="-342900">
              <a:buFont typeface="Wingdings" panose="05000000000000000000" pitchFamily="2" charset="2"/>
              <a:buChar char="§"/>
            </a:pPr>
            <a:r>
              <a:rPr lang="en-IN" sz="2000" dirty="0"/>
              <a:t>Online Survey among students(128 response)</a:t>
            </a:r>
          </a:p>
          <a:p>
            <a:pPr marL="342900" indent="-342900">
              <a:buFont typeface="Wingdings" panose="05000000000000000000" pitchFamily="2" charset="2"/>
              <a:buChar char="§"/>
            </a:pPr>
            <a:r>
              <a:rPr lang="en-IN" sz="2000" dirty="0" smtClean="0"/>
              <a:t>One-to-One </a:t>
            </a:r>
            <a:r>
              <a:rPr lang="en-IN" sz="2000" dirty="0"/>
              <a:t>Interviews with seniors &amp; Freshers</a:t>
            </a:r>
          </a:p>
          <a:p>
            <a:endParaRPr lang="en-IN" sz="2000" dirty="0"/>
          </a:p>
          <a:p>
            <a:r>
              <a:rPr lang="en-IN" sz="2000" b="1" dirty="0"/>
              <a:t>Key Insights</a:t>
            </a:r>
            <a:r>
              <a:rPr lang="en-IN" sz="2000" b="1" dirty="0" smtClean="0"/>
              <a:t>:</a:t>
            </a:r>
          </a:p>
          <a:p>
            <a:endParaRPr lang="en-IN" sz="1100" dirty="0"/>
          </a:p>
          <a:p>
            <a:pPr marL="342900" indent="-342900">
              <a:buFont typeface="Wingdings" panose="05000000000000000000" pitchFamily="2" charset="2"/>
              <a:buChar char="v"/>
            </a:pPr>
            <a:r>
              <a:rPr lang="en-IN" sz="2000" dirty="0"/>
              <a:t>Students need structured mentorship</a:t>
            </a:r>
          </a:p>
          <a:p>
            <a:pPr marL="342900" indent="-342900">
              <a:buFont typeface="Wingdings" panose="05000000000000000000" pitchFamily="2" charset="2"/>
              <a:buChar char="v"/>
            </a:pPr>
            <a:r>
              <a:rPr lang="en-IN" sz="2000" dirty="0" smtClean="0"/>
              <a:t>Verified </a:t>
            </a:r>
            <a:r>
              <a:rPr lang="en-IN" sz="2000" dirty="0"/>
              <a:t>updates are missing in current platforms</a:t>
            </a:r>
          </a:p>
          <a:p>
            <a:pPr marL="342900" indent="-342900">
              <a:buFont typeface="Wingdings" panose="05000000000000000000" pitchFamily="2" charset="2"/>
              <a:buChar char="v"/>
            </a:pPr>
            <a:r>
              <a:rPr lang="en-IN" sz="2000" dirty="0" smtClean="0"/>
              <a:t>Freshers </a:t>
            </a:r>
            <a:r>
              <a:rPr lang="en-IN" sz="2000" dirty="0"/>
              <a:t>hesitate to ask doubts publicly</a:t>
            </a:r>
          </a:p>
          <a:p>
            <a:endParaRPr lang="en-IN" dirty="0"/>
          </a:p>
          <a:p>
            <a:endParaRPr lang="en-IN" sz="1800" dirty="0"/>
          </a:p>
          <a:p>
            <a:endParaRPr lang="en-IN" sz="1800" dirty="0"/>
          </a:p>
        </p:txBody>
      </p:sp>
      <p:pic>
        <p:nvPicPr>
          <p:cNvPr id="13" name="Picture 12">
            <a:extLst>
              <a:ext uri="{FF2B5EF4-FFF2-40B4-BE49-F238E27FC236}">
                <a16:creationId xmlns:a16="http://schemas.microsoft.com/office/drawing/2014/main" xmlns="" id="{EE92DA38-8A0D-8839-F97C-9FB762975465}"/>
              </a:ext>
            </a:extLst>
          </p:cNvPr>
          <p:cNvPicPr>
            <a:picLocks noChangeAspect="1"/>
          </p:cNvPicPr>
          <p:nvPr/>
        </p:nvPicPr>
        <p:blipFill>
          <a:blip r:embed="rId3"/>
          <a:stretch>
            <a:fillRect/>
          </a:stretch>
        </p:blipFill>
        <p:spPr>
          <a:xfrm>
            <a:off x="11376796" y="4785180"/>
            <a:ext cx="749873" cy="2072820"/>
          </a:xfrm>
          <a:prstGeom prst="rect">
            <a:avLst/>
          </a:prstGeom>
        </p:spPr>
      </p:pic>
    </p:spTree>
    <p:extLst>
      <p:ext uri="{BB962C8B-B14F-4D97-AF65-F5344CB8AC3E}">
        <p14:creationId xmlns:p14="http://schemas.microsoft.com/office/powerpoint/2010/main" val="1062248230"/>
      </p:ext>
    </p:extLst>
  </p:cSld>
  <p:clrMapOvr>
    <a:masterClrMapping/>
  </p:clrMapOvr>
  <p:transition spd="slow">
    <p:push dir="u"/>
  </p:transition>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526</TotalTime>
  <Words>2398</Words>
  <Application>Microsoft Office PowerPoint</Application>
  <PresentationFormat>Widescreen</PresentationFormat>
  <Paragraphs>450</Paragraphs>
  <Slides>32</Slides>
  <Notes>2</Notes>
  <HiddenSlides>4</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32</vt:i4>
      </vt:variant>
    </vt:vector>
  </HeadingPairs>
  <TitlesOfParts>
    <vt:vector size="40" baseType="lpstr">
      <vt:lpstr>Arial</vt:lpstr>
      <vt:lpstr>Calibri</vt:lpstr>
      <vt:lpstr>Calibri Light</vt:lpstr>
      <vt:lpstr>Californian FB</vt:lpstr>
      <vt:lpstr>Roboto</vt:lpstr>
      <vt:lpstr>Wingdings</vt:lpstr>
      <vt:lpstr>Office Theme</vt:lpstr>
      <vt:lpstr>1_Office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baviskarhetal512@outlook.com</dc:creator>
  <cp:lastModifiedBy>Microsoft account</cp:lastModifiedBy>
  <cp:revision>28</cp:revision>
  <dcterms:created xsi:type="dcterms:W3CDTF">2025-09-23T17:24:00Z</dcterms:created>
  <dcterms:modified xsi:type="dcterms:W3CDTF">2025-12-02T09:40:35Z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F233BAF2657B420F8A51BA2FE4607012_12</vt:lpwstr>
  </property>
  <property fmtid="{D5CDD505-2E9C-101B-9397-08002B2CF9AE}" pid="3" name="KSOProductBuildVer">
    <vt:lpwstr>1033-12.2.0.23155</vt:lpwstr>
  </property>
</Properties>
</file>